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56" r:id="rId2"/>
    <p:sldId id="257" r:id="rId3"/>
    <p:sldId id="278" r:id="rId4"/>
    <p:sldId id="308" r:id="rId5"/>
    <p:sldId id="318" r:id="rId6"/>
    <p:sldId id="296" r:id="rId7"/>
    <p:sldId id="295" r:id="rId8"/>
    <p:sldId id="285" r:id="rId9"/>
    <p:sldId id="290" r:id="rId10"/>
    <p:sldId id="289" r:id="rId11"/>
    <p:sldId id="307" r:id="rId12"/>
    <p:sldId id="326" r:id="rId13"/>
    <p:sldId id="298" r:id="rId14"/>
    <p:sldId id="299" r:id="rId15"/>
    <p:sldId id="301" r:id="rId16"/>
    <p:sldId id="305" r:id="rId17"/>
    <p:sldId id="319" r:id="rId18"/>
    <p:sldId id="284" r:id="rId19"/>
    <p:sldId id="297" r:id="rId20"/>
    <p:sldId id="325" r:id="rId21"/>
    <p:sldId id="306" r:id="rId22"/>
    <p:sldId id="311" r:id="rId23"/>
    <p:sldId id="312" r:id="rId24"/>
    <p:sldId id="316" r:id="rId25"/>
    <p:sldId id="315" r:id="rId26"/>
    <p:sldId id="314" r:id="rId27"/>
    <p:sldId id="322" r:id="rId28"/>
    <p:sldId id="324" r:id="rId29"/>
    <p:sldId id="313" r:id="rId30"/>
    <p:sldId id="323" r:id="rId31"/>
    <p:sldId id="317" r:id="rId32"/>
    <p:sldId id="286" r:id="rId33"/>
    <p:sldId id="320" r:id="rId34"/>
    <p:sldId id="309" r:id="rId35"/>
    <p:sldId id="321" r:id="rId36"/>
    <p:sldId id="310" r:id="rId37"/>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a:srgbClr val="00FFFF"/>
    <a:srgbClr val="00F26D"/>
    <a:srgbClr val="CC00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4BEF76C-1D39-41AB-9B36-85BE322DD6DA}" v="4" dt="2021-12-21T05:58:23.38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41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bert Witvliet (ROWI)" userId="6545da42-4c4f-42b4-8c03-d9535a3111f3" providerId="ADAL" clId="{84BEF76C-1D39-41AB-9B36-85BE322DD6DA}"/>
    <pc:docChg chg="undo custSel modSld sldOrd">
      <pc:chgData name="Robert Witvliet (ROWI)" userId="6545da42-4c4f-42b4-8c03-d9535a3111f3" providerId="ADAL" clId="{84BEF76C-1D39-41AB-9B36-85BE322DD6DA}" dt="2021-12-21T05:59:52.341" v="559" actId="1038"/>
      <pc:docMkLst>
        <pc:docMk/>
      </pc:docMkLst>
      <pc:sldChg chg="modSp mod">
        <pc:chgData name="Robert Witvliet (ROWI)" userId="6545da42-4c4f-42b4-8c03-d9535a3111f3" providerId="ADAL" clId="{84BEF76C-1D39-41AB-9B36-85BE322DD6DA}" dt="2021-12-20T15:27:18.602" v="21" actId="20577"/>
        <pc:sldMkLst>
          <pc:docMk/>
          <pc:sldMk cId="619478573" sldId="256"/>
        </pc:sldMkLst>
        <pc:spChg chg="mod">
          <ac:chgData name="Robert Witvliet (ROWI)" userId="6545da42-4c4f-42b4-8c03-d9535a3111f3" providerId="ADAL" clId="{84BEF76C-1D39-41AB-9B36-85BE322DD6DA}" dt="2021-12-20T15:27:18.602" v="21" actId="20577"/>
          <ac:spMkLst>
            <pc:docMk/>
            <pc:sldMk cId="619478573" sldId="256"/>
            <ac:spMk id="3" creationId="{616F745E-02FE-4AA7-895B-C7C97B0637D5}"/>
          </ac:spMkLst>
        </pc:spChg>
      </pc:sldChg>
      <pc:sldChg chg="addSp modSp mod">
        <pc:chgData name="Robert Witvliet (ROWI)" userId="6545da42-4c4f-42b4-8c03-d9535a3111f3" providerId="ADAL" clId="{84BEF76C-1D39-41AB-9B36-85BE322DD6DA}" dt="2021-12-21T05:59:52.341" v="559" actId="1038"/>
        <pc:sldMkLst>
          <pc:docMk/>
          <pc:sldMk cId="1446094750" sldId="290"/>
        </pc:sldMkLst>
        <pc:spChg chg="add mod">
          <ac:chgData name="Robert Witvliet (ROWI)" userId="6545da42-4c4f-42b4-8c03-d9535a3111f3" providerId="ADAL" clId="{84BEF76C-1D39-41AB-9B36-85BE322DD6DA}" dt="2021-12-21T05:59:06.520" v="545" actId="14100"/>
          <ac:spMkLst>
            <pc:docMk/>
            <pc:sldMk cId="1446094750" sldId="290"/>
            <ac:spMk id="6" creationId="{DE6CEDA2-B965-4B87-BBCF-86D60501F580}"/>
          </ac:spMkLst>
        </pc:spChg>
        <pc:spChg chg="mod">
          <ac:chgData name="Robert Witvliet (ROWI)" userId="6545da42-4c4f-42b4-8c03-d9535a3111f3" providerId="ADAL" clId="{84BEF76C-1D39-41AB-9B36-85BE322DD6DA}" dt="2021-12-21T05:59:52.341" v="559" actId="1038"/>
          <ac:spMkLst>
            <pc:docMk/>
            <pc:sldMk cId="1446094750" sldId="290"/>
            <ac:spMk id="12" creationId="{016E9E64-AF90-42BD-AF14-48CCB9B19B92}"/>
          </ac:spMkLst>
        </pc:spChg>
        <pc:picChg chg="mod">
          <ac:chgData name="Robert Witvliet (ROWI)" userId="6545da42-4c4f-42b4-8c03-d9535a3111f3" providerId="ADAL" clId="{84BEF76C-1D39-41AB-9B36-85BE322DD6DA}" dt="2021-12-21T05:59:28.421" v="553" actId="1036"/>
          <ac:picMkLst>
            <pc:docMk/>
            <pc:sldMk cId="1446094750" sldId="290"/>
            <ac:picMk id="9" creationId="{00000000-0000-0000-0000-000000000000}"/>
          </ac:picMkLst>
        </pc:picChg>
      </pc:sldChg>
      <pc:sldChg chg="ord">
        <pc:chgData name="Robert Witvliet (ROWI)" userId="6545da42-4c4f-42b4-8c03-d9535a3111f3" providerId="ADAL" clId="{84BEF76C-1D39-41AB-9B36-85BE322DD6DA}" dt="2021-12-21T05:21:58.937" v="409"/>
        <pc:sldMkLst>
          <pc:docMk/>
          <pc:sldMk cId="1366364806" sldId="296"/>
        </pc:sldMkLst>
      </pc:sldChg>
      <pc:sldChg chg="addSp delSp modSp mod">
        <pc:chgData name="Robert Witvliet (ROWI)" userId="6545da42-4c4f-42b4-8c03-d9535a3111f3" providerId="ADAL" clId="{84BEF76C-1D39-41AB-9B36-85BE322DD6DA}" dt="2021-12-20T16:23:10.792" v="402" actId="20577"/>
        <pc:sldMkLst>
          <pc:docMk/>
          <pc:sldMk cId="1310944944" sldId="298"/>
        </pc:sldMkLst>
        <pc:spChg chg="mod">
          <ac:chgData name="Robert Witvliet (ROWI)" userId="6545da42-4c4f-42b4-8c03-d9535a3111f3" providerId="ADAL" clId="{84BEF76C-1D39-41AB-9B36-85BE322DD6DA}" dt="2021-12-20T16:04:25.907" v="370" actId="20577"/>
          <ac:spMkLst>
            <pc:docMk/>
            <pc:sldMk cId="1310944944" sldId="298"/>
            <ac:spMk id="2" creationId="{0FF989A5-7D6A-4328-B6E4-5887C719B650}"/>
          </ac:spMkLst>
        </pc:spChg>
        <pc:spChg chg="add mod">
          <ac:chgData name="Robert Witvliet (ROWI)" userId="6545da42-4c4f-42b4-8c03-d9535a3111f3" providerId="ADAL" clId="{84BEF76C-1D39-41AB-9B36-85BE322DD6DA}" dt="2021-12-20T16:04:06.946" v="362" actId="20577"/>
          <ac:spMkLst>
            <pc:docMk/>
            <pc:sldMk cId="1310944944" sldId="298"/>
            <ac:spMk id="11" creationId="{6BA4988B-6121-4360-BEFA-3807BF5A1439}"/>
          </ac:spMkLst>
        </pc:spChg>
        <pc:spChg chg="mod">
          <ac:chgData name="Robert Witvliet (ROWI)" userId="6545da42-4c4f-42b4-8c03-d9535a3111f3" providerId="ADAL" clId="{84BEF76C-1D39-41AB-9B36-85BE322DD6DA}" dt="2021-12-20T16:23:10.792" v="402" actId="20577"/>
          <ac:spMkLst>
            <pc:docMk/>
            <pc:sldMk cId="1310944944" sldId="298"/>
            <ac:spMk id="12" creationId="{016E9E64-AF90-42BD-AF14-48CCB9B19B92}"/>
          </ac:spMkLst>
        </pc:spChg>
        <pc:picChg chg="del">
          <ac:chgData name="Robert Witvliet (ROWI)" userId="6545da42-4c4f-42b4-8c03-d9535a3111f3" providerId="ADAL" clId="{84BEF76C-1D39-41AB-9B36-85BE322DD6DA}" dt="2021-12-20T15:54:02.583" v="25" actId="478"/>
          <ac:picMkLst>
            <pc:docMk/>
            <pc:sldMk cId="1310944944" sldId="298"/>
            <ac:picMk id="5" creationId="{53403374-3680-40C7-8735-6D1E9B41E740}"/>
          </ac:picMkLst>
        </pc:picChg>
        <pc:picChg chg="add del">
          <ac:chgData name="Robert Witvliet (ROWI)" userId="6545da42-4c4f-42b4-8c03-d9535a3111f3" providerId="ADAL" clId="{84BEF76C-1D39-41AB-9B36-85BE322DD6DA}" dt="2021-12-20T15:58:34.614" v="30" actId="478"/>
          <ac:picMkLst>
            <pc:docMk/>
            <pc:sldMk cId="1310944944" sldId="298"/>
            <ac:picMk id="6" creationId="{7EBBFA3C-A1E9-433C-9E92-A31A0AA482D1}"/>
          </ac:picMkLst>
        </pc:picChg>
        <pc:picChg chg="del">
          <ac:chgData name="Robert Witvliet (ROWI)" userId="6545da42-4c4f-42b4-8c03-d9535a3111f3" providerId="ADAL" clId="{84BEF76C-1D39-41AB-9B36-85BE322DD6DA}" dt="2021-12-20T15:58:47.557" v="34" actId="478"/>
          <ac:picMkLst>
            <pc:docMk/>
            <pc:sldMk cId="1310944944" sldId="298"/>
            <ac:picMk id="8" creationId="{FA6927B9-D66C-4E5C-BE4B-A29014488962}"/>
          </ac:picMkLst>
        </pc:picChg>
        <pc:picChg chg="add mod">
          <ac:chgData name="Robert Witvliet (ROWI)" userId="6545da42-4c4f-42b4-8c03-d9535a3111f3" providerId="ADAL" clId="{84BEF76C-1D39-41AB-9B36-85BE322DD6DA}" dt="2021-12-20T16:03:31.477" v="352" actId="1036"/>
          <ac:picMkLst>
            <pc:docMk/>
            <pc:sldMk cId="1310944944" sldId="298"/>
            <ac:picMk id="9" creationId="{F7574748-40CC-4655-B65A-797FD8A63922}"/>
          </ac:picMkLst>
        </pc:picChg>
      </pc:sldChg>
      <pc:sldChg chg="modSp mod">
        <pc:chgData name="Robert Witvliet (ROWI)" userId="6545da42-4c4f-42b4-8c03-d9535a3111f3" providerId="ADAL" clId="{84BEF76C-1D39-41AB-9B36-85BE322DD6DA}" dt="2021-12-21T05:56:00.279" v="528" actId="20577"/>
        <pc:sldMkLst>
          <pc:docMk/>
          <pc:sldMk cId="1482938771" sldId="323"/>
        </pc:sldMkLst>
        <pc:spChg chg="mod">
          <ac:chgData name="Robert Witvliet (ROWI)" userId="6545da42-4c4f-42b4-8c03-d9535a3111f3" providerId="ADAL" clId="{84BEF76C-1D39-41AB-9B36-85BE322DD6DA}" dt="2021-12-21T05:56:00.279" v="528" actId="20577"/>
          <ac:spMkLst>
            <pc:docMk/>
            <pc:sldMk cId="1482938771" sldId="323"/>
            <ac:spMk id="14" creationId="{4F4C9BDB-AFB2-4B59-945A-CDB278989660}"/>
          </ac:spMkLst>
        </pc:spChg>
      </pc:sldChg>
      <pc:sldChg chg="modSp mod">
        <pc:chgData name="Robert Witvliet (ROWI)" userId="6545da42-4c4f-42b4-8c03-d9535a3111f3" providerId="ADAL" clId="{84BEF76C-1D39-41AB-9B36-85BE322DD6DA}" dt="2021-12-20T16:23:33.496" v="403" actId="20577"/>
        <pc:sldMkLst>
          <pc:docMk/>
          <pc:sldMk cId="1511801158" sldId="325"/>
        </pc:sldMkLst>
        <pc:spChg chg="mod">
          <ac:chgData name="Robert Witvliet (ROWI)" userId="6545da42-4c4f-42b4-8c03-d9535a3111f3" providerId="ADAL" clId="{84BEF76C-1D39-41AB-9B36-85BE322DD6DA}" dt="2021-12-20T16:23:33.496" v="403" actId="20577"/>
          <ac:spMkLst>
            <pc:docMk/>
            <pc:sldMk cId="1511801158" sldId="325"/>
            <ac:spMk id="8" creationId="{00000000-0000-0000-0000-000000000000}"/>
          </ac:spMkLst>
        </pc:spChg>
      </pc:sldChg>
      <pc:sldChg chg="modSp">
        <pc:chgData name="Robert Witvliet (ROWI)" userId="6545da42-4c4f-42b4-8c03-d9535a3111f3" providerId="ADAL" clId="{84BEF76C-1D39-41AB-9B36-85BE322DD6DA}" dt="2021-12-20T16:09:47.153" v="372" actId="20578"/>
        <pc:sldMkLst>
          <pc:docMk/>
          <pc:sldMk cId="2990046834" sldId="326"/>
        </pc:sldMkLst>
        <pc:spChg chg="mod">
          <ac:chgData name="Robert Witvliet (ROWI)" userId="6545da42-4c4f-42b4-8c03-d9535a3111f3" providerId="ADAL" clId="{84BEF76C-1D39-41AB-9B36-85BE322DD6DA}" dt="2021-12-20T16:09:47.153" v="372" actId="20578"/>
          <ac:spMkLst>
            <pc:docMk/>
            <pc:sldMk cId="2990046834" sldId="326"/>
            <ac:spMk id="7" creationId="{61854069-627C-479E-AE01-27770A980291}"/>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E0C415-E27E-47BB-A5A9-95EC2C859A0D}" type="datetimeFigureOut">
              <a:rPr lang="da-DK" smtClean="0"/>
              <a:t>21-12-2021</a:t>
            </a:fld>
            <a:endParaRPr lang="da-DK"/>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EC2A70-2EAE-4352-AE08-161E279F23F9}" type="slidenum">
              <a:rPr lang="da-DK" smtClean="0"/>
              <a:t>‹#›</a:t>
            </a:fld>
            <a:endParaRPr lang="da-DK"/>
          </a:p>
        </p:txBody>
      </p:sp>
    </p:spTree>
    <p:extLst>
      <p:ext uri="{BB962C8B-B14F-4D97-AF65-F5344CB8AC3E}">
        <p14:creationId xmlns:p14="http://schemas.microsoft.com/office/powerpoint/2010/main" val="19791936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5"/>
          </p:nvPr>
        </p:nvSpPr>
        <p:spPr/>
        <p:txBody>
          <a:bodyPr/>
          <a:lstStyle/>
          <a:p>
            <a:fld id="{B9EC2A70-2EAE-4352-AE08-161E279F23F9}" type="slidenum">
              <a:rPr lang="da-DK" smtClean="0"/>
              <a:t>3</a:t>
            </a:fld>
            <a:endParaRPr lang="da-DK"/>
          </a:p>
        </p:txBody>
      </p:sp>
    </p:spTree>
    <p:extLst>
      <p:ext uri="{BB962C8B-B14F-4D97-AF65-F5344CB8AC3E}">
        <p14:creationId xmlns:p14="http://schemas.microsoft.com/office/powerpoint/2010/main" val="28099596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5"/>
          </p:nvPr>
        </p:nvSpPr>
        <p:spPr/>
        <p:txBody>
          <a:bodyPr/>
          <a:lstStyle/>
          <a:p>
            <a:fld id="{B9EC2A70-2EAE-4352-AE08-161E279F23F9}" type="slidenum">
              <a:rPr lang="da-DK" smtClean="0"/>
              <a:t>4</a:t>
            </a:fld>
            <a:endParaRPr lang="da-DK"/>
          </a:p>
        </p:txBody>
      </p:sp>
    </p:spTree>
    <p:extLst>
      <p:ext uri="{BB962C8B-B14F-4D97-AF65-F5344CB8AC3E}">
        <p14:creationId xmlns:p14="http://schemas.microsoft.com/office/powerpoint/2010/main" val="13448881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5"/>
          </p:nvPr>
        </p:nvSpPr>
        <p:spPr/>
        <p:txBody>
          <a:bodyPr/>
          <a:lstStyle/>
          <a:p>
            <a:fld id="{B9EC2A70-2EAE-4352-AE08-161E279F23F9}" type="slidenum">
              <a:rPr lang="da-DK" smtClean="0"/>
              <a:t>5</a:t>
            </a:fld>
            <a:endParaRPr lang="da-DK"/>
          </a:p>
        </p:txBody>
      </p:sp>
    </p:spTree>
    <p:extLst>
      <p:ext uri="{BB962C8B-B14F-4D97-AF65-F5344CB8AC3E}">
        <p14:creationId xmlns:p14="http://schemas.microsoft.com/office/powerpoint/2010/main" val="40743748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5"/>
          </p:nvPr>
        </p:nvSpPr>
        <p:spPr/>
        <p:txBody>
          <a:bodyPr/>
          <a:lstStyle/>
          <a:p>
            <a:fld id="{B9EC2A70-2EAE-4352-AE08-161E279F23F9}" type="slidenum">
              <a:rPr lang="da-DK" smtClean="0"/>
              <a:t>8</a:t>
            </a:fld>
            <a:endParaRPr lang="da-DK"/>
          </a:p>
        </p:txBody>
      </p:sp>
    </p:spTree>
    <p:extLst>
      <p:ext uri="{BB962C8B-B14F-4D97-AF65-F5344CB8AC3E}">
        <p14:creationId xmlns:p14="http://schemas.microsoft.com/office/powerpoint/2010/main" val="11225927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9EC2A70-2EAE-4352-AE08-161E279F23F9}" type="slidenum">
              <a:rPr lang="da-DK" smtClean="0"/>
              <a:t>11</a:t>
            </a:fld>
            <a:endParaRPr lang="da-DK"/>
          </a:p>
        </p:txBody>
      </p:sp>
    </p:spTree>
    <p:extLst>
      <p:ext uri="{BB962C8B-B14F-4D97-AF65-F5344CB8AC3E}">
        <p14:creationId xmlns:p14="http://schemas.microsoft.com/office/powerpoint/2010/main" val="23466124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5"/>
          </p:nvPr>
        </p:nvSpPr>
        <p:spPr/>
        <p:txBody>
          <a:bodyPr/>
          <a:lstStyle/>
          <a:p>
            <a:fld id="{B9EC2A70-2EAE-4352-AE08-161E279F23F9}" type="slidenum">
              <a:rPr lang="da-DK" smtClean="0"/>
              <a:t>12</a:t>
            </a:fld>
            <a:endParaRPr lang="da-DK"/>
          </a:p>
        </p:txBody>
      </p:sp>
    </p:spTree>
    <p:extLst>
      <p:ext uri="{BB962C8B-B14F-4D97-AF65-F5344CB8AC3E}">
        <p14:creationId xmlns:p14="http://schemas.microsoft.com/office/powerpoint/2010/main" val="39529218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5"/>
          </p:nvPr>
        </p:nvSpPr>
        <p:spPr/>
        <p:txBody>
          <a:bodyPr/>
          <a:lstStyle/>
          <a:p>
            <a:fld id="{B9EC2A70-2EAE-4352-AE08-161E279F23F9}" type="slidenum">
              <a:rPr lang="da-DK" smtClean="0"/>
              <a:t>13</a:t>
            </a:fld>
            <a:endParaRPr lang="da-DK"/>
          </a:p>
        </p:txBody>
      </p:sp>
    </p:spTree>
    <p:extLst>
      <p:ext uri="{BB962C8B-B14F-4D97-AF65-F5344CB8AC3E}">
        <p14:creationId xmlns:p14="http://schemas.microsoft.com/office/powerpoint/2010/main" val="5486972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9EC2A70-2EAE-4352-AE08-161E279F23F9}" type="slidenum">
              <a:rPr lang="da-DK" smtClean="0"/>
              <a:t>14</a:t>
            </a:fld>
            <a:endParaRPr lang="da-DK"/>
          </a:p>
        </p:txBody>
      </p:sp>
    </p:spTree>
    <p:extLst>
      <p:ext uri="{BB962C8B-B14F-4D97-AF65-F5344CB8AC3E}">
        <p14:creationId xmlns:p14="http://schemas.microsoft.com/office/powerpoint/2010/main" val="12013186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9EC2A70-2EAE-4352-AE08-161E279F23F9}" type="slidenum">
              <a:rPr lang="da-DK" smtClean="0"/>
              <a:t>34</a:t>
            </a:fld>
            <a:endParaRPr lang="da-DK"/>
          </a:p>
        </p:txBody>
      </p:sp>
    </p:spTree>
    <p:extLst>
      <p:ext uri="{BB962C8B-B14F-4D97-AF65-F5344CB8AC3E}">
        <p14:creationId xmlns:p14="http://schemas.microsoft.com/office/powerpoint/2010/main" val="27917217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4A7763-E945-4685-81EC-6ADB35E47D9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da-DK"/>
          </a:p>
        </p:txBody>
      </p:sp>
      <p:sp>
        <p:nvSpPr>
          <p:cNvPr id="3" name="Subtitle 2">
            <a:extLst>
              <a:ext uri="{FF2B5EF4-FFF2-40B4-BE49-F238E27FC236}">
                <a16:creationId xmlns:a16="http://schemas.microsoft.com/office/drawing/2014/main" id="{4C8E64D8-DAF8-41F8-AE2F-3A6C70DD0D1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da-DK"/>
          </a:p>
        </p:txBody>
      </p:sp>
      <p:sp>
        <p:nvSpPr>
          <p:cNvPr id="4" name="Date Placeholder 3">
            <a:extLst>
              <a:ext uri="{FF2B5EF4-FFF2-40B4-BE49-F238E27FC236}">
                <a16:creationId xmlns:a16="http://schemas.microsoft.com/office/drawing/2014/main" id="{531F5AA2-D1D1-41A9-B3BC-A6854D12B0EA}"/>
              </a:ext>
            </a:extLst>
          </p:cNvPr>
          <p:cNvSpPr>
            <a:spLocks noGrp="1"/>
          </p:cNvSpPr>
          <p:nvPr>
            <p:ph type="dt" sz="half" idx="10"/>
          </p:nvPr>
        </p:nvSpPr>
        <p:spPr/>
        <p:txBody>
          <a:bodyPr/>
          <a:lstStyle/>
          <a:p>
            <a:fld id="{D0228EA9-5B9B-4D97-BBEE-5896356D92B6}" type="datetime1">
              <a:rPr lang="da-DK" smtClean="0"/>
              <a:t>21-12-2021</a:t>
            </a:fld>
            <a:endParaRPr lang="da-DK"/>
          </a:p>
        </p:txBody>
      </p:sp>
      <p:sp>
        <p:nvSpPr>
          <p:cNvPr id="5" name="Footer Placeholder 4">
            <a:extLst>
              <a:ext uri="{FF2B5EF4-FFF2-40B4-BE49-F238E27FC236}">
                <a16:creationId xmlns:a16="http://schemas.microsoft.com/office/drawing/2014/main" id="{C5030ABE-A2AC-4334-A19F-8C303A1024B0}"/>
              </a:ext>
            </a:extLst>
          </p:cNvPr>
          <p:cNvSpPr>
            <a:spLocks noGrp="1"/>
          </p:cNvSpPr>
          <p:nvPr>
            <p:ph type="ftr" sz="quarter" idx="11"/>
          </p:nvPr>
        </p:nvSpPr>
        <p:spPr/>
        <p:txBody>
          <a:bodyPr/>
          <a:lstStyle/>
          <a:p>
            <a:endParaRPr lang="da-DK"/>
          </a:p>
        </p:txBody>
      </p:sp>
      <p:sp>
        <p:nvSpPr>
          <p:cNvPr id="6" name="Slide Number Placeholder 5">
            <a:extLst>
              <a:ext uri="{FF2B5EF4-FFF2-40B4-BE49-F238E27FC236}">
                <a16:creationId xmlns:a16="http://schemas.microsoft.com/office/drawing/2014/main" id="{7D2718A4-824F-488C-85B5-CD826BA8B0C2}"/>
              </a:ext>
            </a:extLst>
          </p:cNvPr>
          <p:cNvSpPr>
            <a:spLocks noGrp="1"/>
          </p:cNvSpPr>
          <p:nvPr>
            <p:ph type="sldNum" sz="quarter" idx="12"/>
          </p:nvPr>
        </p:nvSpPr>
        <p:spPr/>
        <p:txBody>
          <a:bodyPr/>
          <a:lstStyle/>
          <a:p>
            <a:fld id="{3CE13DFA-FF72-40D1-A8F1-405256624AEA}" type="slidenum">
              <a:rPr lang="da-DK" smtClean="0"/>
              <a:t>‹#›</a:t>
            </a:fld>
            <a:endParaRPr lang="da-DK"/>
          </a:p>
        </p:txBody>
      </p:sp>
    </p:spTree>
    <p:extLst>
      <p:ext uri="{BB962C8B-B14F-4D97-AF65-F5344CB8AC3E}">
        <p14:creationId xmlns:p14="http://schemas.microsoft.com/office/powerpoint/2010/main" val="7478159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A10972-6945-487A-8A0F-0325A9C7DC43}"/>
              </a:ext>
            </a:extLst>
          </p:cNvPr>
          <p:cNvSpPr>
            <a:spLocks noGrp="1"/>
          </p:cNvSpPr>
          <p:nvPr>
            <p:ph type="title"/>
          </p:nvPr>
        </p:nvSpPr>
        <p:spPr/>
        <p:txBody>
          <a:bodyPr/>
          <a:lstStyle/>
          <a:p>
            <a:r>
              <a:rPr lang="en-US"/>
              <a:t>Click to edit Master title style</a:t>
            </a:r>
            <a:endParaRPr lang="da-DK"/>
          </a:p>
        </p:txBody>
      </p:sp>
      <p:sp>
        <p:nvSpPr>
          <p:cNvPr id="3" name="Vertical Text Placeholder 2">
            <a:extLst>
              <a:ext uri="{FF2B5EF4-FFF2-40B4-BE49-F238E27FC236}">
                <a16:creationId xmlns:a16="http://schemas.microsoft.com/office/drawing/2014/main" id="{16F36A35-365B-4F37-B456-A3EDCD6BE5F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4" name="Date Placeholder 3">
            <a:extLst>
              <a:ext uri="{FF2B5EF4-FFF2-40B4-BE49-F238E27FC236}">
                <a16:creationId xmlns:a16="http://schemas.microsoft.com/office/drawing/2014/main" id="{E0585F5B-8A6B-40D8-B207-59284AE45BEB}"/>
              </a:ext>
            </a:extLst>
          </p:cNvPr>
          <p:cNvSpPr>
            <a:spLocks noGrp="1"/>
          </p:cNvSpPr>
          <p:nvPr>
            <p:ph type="dt" sz="half" idx="10"/>
          </p:nvPr>
        </p:nvSpPr>
        <p:spPr/>
        <p:txBody>
          <a:bodyPr/>
          <a:lstStyle/>
          <a:p>
            <a:fld id="{66D240D8-8858-4D7A-BC96-959EFDD84EE7}" type="datetime1">
              <a:rPr lang="da-DK" smtClean="0"/>
              <a:t>21-12-2021</a:t>
            </a:fld>
            <a:endParaRPr lang="da-DK"/>
          </a:p>
        </p:txBody>
      </p:sp>
      <p:sp>
        <p:nvSpPr>
          <p:cNvPr id="5" name="Footer Placeholder 4">
            <a:extLst>
              <a:ext uri="{FF2B5EF4-FFF2-40B4-BE49-F238E27FC236}">
                <a16:creationId xmlns:a16="http://schemas.microsoft.com/office/drawing/2014/main" id="{20026834-577C-4C9C-8B48-790B3BB4B042}"/>
              </a:ext>
            </a:extLst>
          </p:cNvPr>
          <p:cNvSpPr>
            <a:spLocks noGrp="1"/>
          </p:cNvSpPr>
          <p:nvPr>
            <p:ph type="ftr" sz="quarter" idx="11"/>
          </p:nvPr>
        </p:nvSpPr>
        <p:spPr/>
        <p:txBody>
          <a:bodyPr/>
          <a:lstStyle/>
          <a:p>
            <a:endParaRPr lang="da-DK"/>
          </a:p>
        </p:txBody>
      </p:sp>
      <p:sp>
        <p:nvSpPr>
          <p:cNvPr id="6" name="Slide Number Placeholder 5">
            <a:extLst>
              <a:ext uri="{FF2B5EF4-FFF2-40B4-BE49-F238E27FC236}">
                <a16:creationId xmlns:a16="http://schemas.microsoft.com/office/drawing/2014/main" id="{B4FD129C-3982-4881-AAA3-C5C8AE4E8396}"/>
              </a:ext>
            </a:extLst>
          </p:cNvPr>
          <p:cNvSpPr>
            <a:spLocks noGrp="1"/>
          </p:cNvSpPr>
          <p:nvPr>
            <p:ph type="sldNum" sz="quarter" idx="12"/>
          </p:nvPr>
        </p:nvSpPr>
        <p:spPr/>
        <p:txBody>
          <a:bodyPr/>
          <a:lstStyle/>
          <a:p>
            <a:fld id="{3CE13DFA-FF72-40D1-A8F1-405256624AEA}" type="slidenum">
              <a:rPr lang="da-DK" smtClean="0"/>
              <a:t>‹#›</a:t>
            </a:fld>
            <a:endParaRPr lang="da-DK"/>
          </a:p>
        </p:txBody>
      </p:sp>
    </p:spTree>
    <p:extLst>
      <p:ext uri="{BB962C8B-B14F-4D97-AF65-F5344CB8AC3E}">
        <p14:creationId xmlns:p14="http://schemas.microsoft.com/office/powerpoint/2010/main" val="9353710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5059F89-CF1E-4378-B3C9-FDCD22AAFD4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da-DK"/>
          </a:p>
        </p:txBody>
      </p:sp>
      <p:sp>
        <p:nvSpPr>
          <p:cNvPr id="3" name="Vertical Text Placeholder 2">
            <a:extLst>
              <a:ext uri="{FF2B5EF4-FFF2-40B4-BE49-F238E27FC236}">
                <a16:creationId xmlns:a16="http://schemas.microsoft.com/office/drawing/2014/main" id="{E6719D3C-4902-4C1C-9EC0-773A8BD8F8D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4" name="Date Placeholder 3">
            <a:extLst>
              <a:ext uri="{FF2B5EF4-FFF2-40B4-BE49-F238E27FC236}">
                <a16:creationId xmlns:a16="http://schemas.microsoft.com/office/drawing/2014/main" id="{52F4AD42-4119-4F1B-9106-2E46211E365B}"/>
              </a:ext>
            </a:extLst>
          </p:cNvPr>
          <p:cNvSpPr>
            <a:spLocks noGrp="1"/>
          </p:cNvSpPr>
          <p:nvPr>
            <p:ph type="dt" sz="half" idx="10"/>
          </p:nvPr>
        </p:nvSpPr>
        <p:spPr/>
        <p:txBody>
          <a:bodyPr/>
          <a:lstStyle/>
          <a:p>
            <a:fld id="{22F36F8D-1636-4C00-BAFC-8D67B51B8749}" type="datetime1">
              <a:rPr lang="da-DK" smtClean="0"/>
              <a:t>21-12-2021</a:t>
            </a:fld>
            <a:endParaRPr lang="da-DK"/>
          </a:p>
        </p:txBody>
      </p:sp>
      <p:sp>
        <p:nvSpPr>
          <p:cNvPr id="5" name="Footer Placeholder 4">
            <a:extLst>
              <a:ext uri="{FF2B5EF4-FFF2-40B4-BE49-F238E27FC236}">
                <a16:creationId xmlns:a16="http://schemas.microsoft.com/office/drawing/2014/main" id="{9A93C69E-A93C-4C83-B84E-0A842FC8D8FE}"/>
              </a:ext>
            </a:extLst>
          </p:cNvPr>
          <p:cNvSpPr>
            <a:spLocks noGrp="1"/>
          </p:cNvSpPr>
          <p:nvPr>
            <p:ph type="ftr" sz="quarter" idx="11"/>
          </p:nvPr>
        </p:nvSpPr>
        <p:spPr/>
        <p:txBody>
          <a:bodyPr/>
          <a:lstStyle/>
          <a:p>
            <a:endParaRPr lang="da-DK"/>
          </a:p>
        </p:txBody>
      </p:sp>
      <p:sp>
        <p:nvSpPr>
          <p:cNvPr id="6" name="Slide Number Placeholder 5">
            <a:extLst>
              <a:ext uri="{FF2B5EF4-FFF2-40B4-BE49-F238E27FC236}">
                <a16:creationId xmlns:a16="http://schemas.microsoft.com/office/drawing/2014/main" id="{70AAE918-F63B-491B-A1AB-55DAA1A0DFF0}"/>
              </a:ext>
            </a:extLst>
          </p:cNvPr>
          <p:cNvSpPr>
            <a:spLocks noGrp="1"/>
          </p:cNvSpPr>
          <p:nvPr>
            <p:ph type="sldNum" sz="quarter" idx="12"/>
          </p:nvPr>
        </p:nvSpPr>
        <p:spPr/>
        <p:txBody>
          <a:bodyPr/>
          <a:lstStyle/>
          <a:p>
            <a:fld id="{3CE13DFA-FF72-40D1-A8F1-405256624AEA}" type="slidenum">
              <a:rPr lang="da-DK" smtClean="0"/>
              <a:t>‹#›</a:t>
            </a:fld>
            <a:endParaRPr lang="da-DK"/>
          </a:p>
        </p:txBody>
      </p:sp>
    </p:spTree>
    <p:extLst>
      <p:ext uri="{BB962C8B-B14F-4D97-AF65-F5344CB8AC3E}">
        <p14:creationId xmlns:p14="http://schemas.microsoft.com/office/powerpoint/2010/main" val="26780996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26967D-415F-4468-B72B-D51BA808F964}"/>
              </a:ext>
            </a:extLst>
          </p:cNvPr>
          <p:cNvSpPr>
            <a:spLocks noGrp="1"/>
          </p:cNvSpPr>
          <p:nvPr>
            <p:ph type="title"/>
          </p:nvPr>
        </p:nvSpPr>
        <p:spPr/>
        <p:txBody>
          <a:bodyPr/>
          <a:lstStyle/>
          <a:p>
            <a:r>
              <a:rPr lang="en-US"/>
              <a:t>Click to edit Master title style</a:t>
            </a:r>
            <a:endParaRPr lang="da-DK"/>
          </a:p>
        </p:txBody>
      </p:sp>
      <p:sp>
        <p:nvSpPr>
          <p:cNvPr id="3" name="Content Placeholder 2">
            <a:extLst>
              <a:ext uri="{FF2B5EF4-FFF2-40B4-BE49-F238E27FC236}">
                <a16:creationId xmlns:a16="http://schemas.microsoft.com/office/drawing/2014/main" id="{AC1F1294-B4D8-41D7-BB39-DEEFD901409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4" name="Date Placeholder 3">
            <a:extLst>
              <a:ext uri="{FF2B5EF4-FFF2-40B4-BE49-F238E27FC236}">
                <a16:creationId xmlns:a16="http://schemas.microsoft.com/office/drawing/2014/main" id="{A4085B05-056B-4B66-A124-91674FDC129C}"/>
              </a:ext>
            </a:extLst>
          </p:cNvPr>
          <p:cNvSpPr>
            <a:spLocks noGrp="1"/>
          </p:cNvSpPr>
          <p:nvPr>
            <p:ph type="dt" sz="half" idx="10"/>
          </p:nvPr>
        </p:nvSpPr>
        <p:spPr/>
        <p:txBody>
          <a:bodyPr/>
          <a:lstStyle/>
          <a:p>
            <a:fld id="{0CB98942-5D5A-4C6A-8830-C6DE7A809E3F}" type="datetime1">
              <a:rPr lang="da-DK" smtClean="0"/>
              <a:t>21-12-2021</a:t>
            </a:fld>
            <a:endParaRPr lang="da-DK"/>
          </a:p>
        </p:txBody>
      </p:sp>
      <p:sp>
        <p:nvSpPr>
          <p:cNvPr id="5" name="Footer Placeholder 4">
            <a:extLst>
              <a:ext uri="{FF2B5EF4-FFF2-40B4-BE49-F238E27FC236}">
                <a16:creationId xmlns:a16="http://schemas.microsoft.com/office/drawing/2014/main" id="{CF5F144D-9EDA-4A25-BC2E-380C6EFA1D91}"/>
              </a:ext>
            </a:extLst>
          </p:cNvPr>
          <p:cNvSpPr>
            <a:spLocks noGrp="1"/>
          </p:cNvSpPr>
          <p:nvPr>
            <p:ph type="ftr" sz="quarter" idx="11"/>
          </p:nvPr>
        </p:nvSpPr>
        <p:spPr/>
        <p:txBody>
          <a:bodyPr/>
          <a:lstStyle/>
          <a:p>
            <a:endParaRPr lang="da-DK"/>
          </a:p>
        </p:txBody>
      </p:sp>
      <p:sp>
        <p:nvSpPr>
          <p:cNvPr id="6" name="Slide Number Placeholder 5">
            <a:extLst>
              <a:ext uri="{FF2B5EF4-FFF2-40B4-BE49-F238E27FC236}">
                <a16:creationId xmlns:a16="http://schemas.microsoft.com/office/drawing/2014/main" id="{9355DBFF-9B81-4724-B47A-1434A16B126F}"/>
              </a:ext>
            </a:extLst>
          </p:cNvPr>
          <p:cNvSpPr>
            <a:spLocks noGrp="1"/>
          </p:cNvSpPr>
          <p:nvPr>
            <p:ph type="sldNum" sz="quarter" idx="12"/>
          </p:nvPr>
        </p:nvSpPr>
        <p:spPr/>
        <p:txBody>
          <a:bodyPr/>
          <a:lstStyle/>
          <a:p>
            <a:fld id="{3CE13DFA-FF72-40D1-A8F1-405256624AEA}" type="slidenum">
              <a:rPr lang="da-DK" smtClean="0"/>
              <a:t>‹#›</a:t>
            </a:fld>
            <a:endParaRPr lang="da-DK"/>
          </a:p>
        </p:txBody>
      </p:sp>
    </p:spTree>
    <p:extLst>
      <p:ext uri="{BB962C8B-B14F-4D97-AF65-F5344CB8AC3E}">
        <p14:creationId xmlns:p14="http://schemas.microsoft.com/office/powerpoint/2010/main" val="11783341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8F8B8E-3EA9-46D0-922D-C5E08D4015E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da-DK"/>
          </a:p>
        </p:txBody>
      </p:sp>
      <p:sp>
        <p:nvSpPr>
          <p:cNvPr id="3" name="Text Placeholder 2">
            <a:extLst>
              <a:ext uri="{FF2B5EF4-FFF2-40B4-BE49-F238E27FC236}">
                <a16:creationId xmlns:a16="http://schemas.microsoft.com/office/drawing/2014/main" id="{574F3EAC-25CF-410D-B2C8-6097FE9C959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B858622-648F-47C1-995E-C3E810A28ADB}"/>
              </a:ext>
            </a:extLst>
          </p:cNvPr>
          <p:cNvSpPr>
            <a:spLocks noGrp="1"/>
          </p:cNvSpPr>
          <p:nvPr>
            <p:ph type="dt" sz="half" idx="10"/>
          </p:nvPr>
        </p:nvSpPr>
        <p:spPr/>
        <p:txBody>
          <a:bodyPr/>
          <a:lstStyle/>
          <a:p>
            <a:fld id="{E586BCC2-889C-4139-BBA5-06BC4360E2D9}" type="datetime1">
              <a:rPr lang="da-DK" smtClean="0"/>
              <a:t>21-12-2021</a:t>
            </a:fld>
            <a:endParaRPr lang="da-DK"/>
          </a:p>
        </p:txBody>
      </p:sp>
      <p:sp>
        <p:nvSpPr>
          <p:cNvPr id="5" name="Footer Placeholder 4">
            <a:extLst>
              <a:ext uri="{FF2B5EF4-FFF2-40B4-BE49-F238E27FC236}">
                <a16:creationId xmlns:a16="http://schemas.microsoft.com/office/drawing/2014/main" id="{DA35CDA7-6F26-4CF6-AE3F-23E9932C2E2E}"/>
              </a:ext>
            </a:extLst>
          </p:cNvPr>
          <p:cNvSpPr>
            <a:spLocks noGrp="1"/>
          </p:cNvSpPr>
          <p:nvPr>
            <p:ph type="ftr" sz="quarter" idx="11"/>
          </p:nvPr>
        </p:nvSpPr>
        <p:spPr/>
        <p:txBody>
          <a:bodyPr/>
          <a:lstStyle/>
          <a:p>
            <a:endParaRPr lang="da-DK"/>
          </a:p>
        </p:txBody>
      </p:sp>
      <p:sp>
        <p:nvSpPr>
          <p:cNvPr id="6" name="Slide Number Placeholder 5">
            <a:extLst>
              <a:ext uri="{FF2B5EF4-FFF2-40B4-BE49-F238E27FC236}">
                <a16:creationId xmlns:a16="http://schemas.microsoft.com/office/drawing/2014/main" id="{1C7BFE04-AA71-4C14-9147-ACD3217D3111}"/>
              </a:ext>
            </a:extLst>
          </p:cNvPr>
          <p:cNvSpPr>
            <a:spLocks noGrp="1"/>
          </p:cNvSpPr>
          <p:nvPr>
            <p:ph type="sldNum" sz="quarter" idx="12"/>
          </p:nvPr>
        </p:nvSpPr>
        <p:spPr/>
        <p:txBody>
          <a:bodyPr/>
          <a:lstStyle/>
          <a:p>
            <a:fld id="{3CE13DFA-FF72-40D1-A8F1-405256624AEA}" type="slidenum">
              <a:rPr lang="da-DK" smtClean="0"/>
              <a:t>‹#›</a:t>
            </a:fld>
            <a:endParaRPr lang="da-DK"/>
          </a:p>
        </p:txBody>
      </p:sp>
    </p:spTree>
    <p:extLst>
      <p:ext uri="{BB962C8B-B14F-4D97-AF65-F5344CB8AC3E}">
        <p14:creationId xmlns:p14="http://schemas.microsoft.com/office/powerpoint/2010/main" val="2949500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F50808-EAF0-4342-9BF5-806F2C0E4271}"/>
              </a:ext>
            </a:extLst>
          </p:cNvPr>
          <p:cNvSpPr>
            <a:spLocks noGrp="1"/>
          </p:cNvSpPr>
          <p:nvPr>
            <p:ph type="title"/>
          </p:nvPr>
        </p:nvSpPr>
        <p:spPr/>
        <p:txBody>
          <a:bodyPr/>
          <a:lstStyle/>
          <a:p>
            <a:r>
              <a:rPr lang="en-US"/>
              <a:t>Click to edit Master title style</a:t>
            </a:r>
            <a:endParaRPr lang="da-DK"/>
          </a:p>
        </p:txBody>
      </p:sp>
      <p:sp>
        <p:nvSpPr>
          <p:cNvPr id="3" name="Content Placeholder 2">
            <a:extLst>
              <a:ext uri="{FF2B5EF4-FFF2-40B4-BE49-F238E27FC236}">
                <a16:creationId xmlns:a16="http://schemas.microsoft.com/office/drawing/2014/main" id="{7534C422-13FB-4704-AE95-D864A9AB96E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4" name="Content Placeholder 3">
            <a:extLst>
              <a:ext uri="{FF2B5EF4-FFF2-40B4-BE49-F238E27FC236}">
                <a16:creationId xmlns:a16="http://schemas.microsoft.com/office/drawing/2014/main" id="{7543F7BF-7EEC-4E41-B17D-9243939ADFE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5" name="Date Placeholder 4">
            <a:extLst>
              <a:ext uri="{FF2B5EF4-FFF2-40B4-BE49-F238E27FC236}">
                <a16:creationId xmlns:a16="http://schemas.microsoft.com/office/drawing/2014/main" id="{C4151150-0C52-406B-8BFC-199A7693EA6D}"/>
              </a:ext>
            </a:extLst>
          </p:cNvPr>
          <p:cNvSpPr>
            <a:spLocks noGrp="1"/>
          </p:cNvSpPr>
          <p:nvPr>
            <p:ph type="dt" sz="half" idx="10"/>
          </p:nvPr>
        </p:nvSpPr>
        <p:spPr/>
        <p:txBody>
          <a:bodyPr/>
          <a:lstStyle/>
          <a:p>
            <a:fld id="{B96391D8-9A7D-4739-8190-9DB43B0098DF}" type="datetime1">
              <a:rPr lang="da-DK" smtClean="0"/>
              <a:t>21-12-2021</a:t>
            </a:fld>
            <a:endParaRPr lang="da-DK"/>
          </a:p>
        </p:txBody>
      </p:sp>
      <p:sp>
        <p:nvSpPr>
          <p:cNvPr id="6" name="Footer Placeholder 5">
            <a:extLst>
              <a:ext uri="{FF2B5EF4-FFF2-40B4-BE49-F238E27FC236}">
                <a16:creationId xmlns:a16="http://schemas.microsoft.com/office/drawing/2014/main" id="{E72ECB78-6FAA-4EE2-A3B3-419801979146}"/>
              </a:ext>
            </a:extLst>
          </p:cNvPr>
          <p:cNvSpPr>
            <a:spLocks noGrp="1"/>
          </p:cNvSpPr>
          <p:nvPr>
            <p:ph type="ftr" sz="quarter" idx="11"/>
          </p:nvPr>
        </p:nvSpPr>
        <p:spPr/>
        <p:txBody>
          <a:bodyPr/>
          <a:lstStyle/>
          <a:p>
            <a:endParaRPr lang="da-DK"/>
          </a:p>
        </p:txBody>
      </p:sp>
      <p:sp>
        <p:nvSpPr>
          <p:cNvPr id="7" name="Slide Number Placeholder 6">
            <a:extLst>
              <a:ext uri="{FF2B5EF4-FFF2-40B4-BE49-F238E27FC236}">
                <a16:creationId xmlns:a16="http://schemas.microsoft.com/office/drawing/2014/main" id="{D242CFBB-EDFE-41B7-BFA0-2EBC7FE6BFB2}"/>
              </a:ext>
            </a:extLst>
          </p:cNvPr>
          <p:cNvSpPr>
            <a:spLocks noGrp="1"/>
          </p:cNvSpPr>
          <p:nvPr>
            <p:ph type="sldNum" sz="quarter" idx="12"/>
          </p:nvPr>
        </p:nvSpPr>
        <p:spPr/>
        <p:txBody>
          <a:bodyPr/>
          <a:lstStyle/>
          <a:p>
            <a:fld id="{3CE13DFA-FF72-40D1-A8F1-405256624AEA}" type="slidenum">
              <a:rPr lang="da-DK" smtClean="0"/>
              <a:t>‹#›</a:t>
            </a:fld>
            <a:endParaRPr lang="da-DK"/>
          </a:p>
        </p:txBody>
      </p:sp>
    </p:spTree>
    <p:extLst>
      <p:ext uri="{BB962C8B-B14F-4D97-AF65-F5344CB8AC3E}">
        <p14:creationId xmlns:p14="http://schemas.microsoft.com/office/powerpoint/2010/main" val="4054535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C115D5-FC46-4245-BFEF-67F77782BECE}"/>
              </a:ext>
            </a:extLst>
          </p:cNvPr>
          <p:cNvSpPr>
            <a:spLocks noGrp="1"/>
          </p:cNvSpPr>
          <p:nvPr>
            <p:ph type="title"/>
          </p:nvPr>
        </p:nvSpPr>
        <p:spPr>
          <a:xfrm>
            <a:off x="839788" y="365125"/>
            <a:ext cx="10515600" cy="1325563"/>
          </a:xfrm>
        </p:spPr>
        <p:txBody>
          <a:bodyPr/>
          <a:lstStyle/>
          <a:p>
            <a:r>
              <a:rPr lang="en-US"/>
              <a:t>Click to edit Master title style</a:t>
            </a:r>
            <a:endParaRPr lang="da-DK"/>
          </a:p>
        </p:txBody>
      </p:sp>
      <p:sp>
        <p:nvSpPr>
          <p:cNvPr id="3" name="Text Placeholder 2">
            <a:extLst>
              <a:ext uri="{FF2B5EF4-FFF2-40B4-BE49-F238E27FC236}">
                <a16:creationId xmlns:a16="http://schemas.microsoft.com/office/drawing/2014/main" id="{F36EAF42-1302-4D9A-8A84-8FBD8BF58ED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3497188-C27E-41ED-9DC3-75C40B92FD5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5" name="Text Placeholder 4">
            <a:extLst>
              <a:ext uri="{FF2B5EF4-FFF2-40B4-BE49-F238E27FC236}">
                <a16:creationId xmlns:a16="http://schemas.microsoft.com/office/drawing/2014/main" id="{E87D5078-B244-478C-85A6-17CD41D029C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3D950E4-1559-4BFA-B53C-452A008A3C8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7" name="Date Placeholder 6">
            <a:extLst>
              <a:ext uri="{FF2B5EF4-FFF2-40B4-BE49-F238E27FC236}">
                <a16:creationId xmlns:a16="http://schemas.microsoft.com/office/drawing/2014/main" id="{0FBDC582-4047-4AEF-A4DF-A62FF4B51D03}"/>
              </a:ext>
            </a:extLst>
          </p:cNvPr>
          <p:cNvSpPr>
            <a:spLocks noGrp="1"/>
          </p:cNvSpPr>
          <p:nvPr>
            <p:ph type="dt" sz="half" idx="10"/>
          </p:nvPr>
        </p:nvSpPr>
        <p:spPr/>
        <p:txBody>
          <a:bodyPr/>
          <a:lstStyle/>
          <a:p>
            <a:fld id="{51D90317-4568-46A6-9B4D-16645B0D05FF}" type="datetime1">
              <a:rPr lang="da-DK" smtClean="0"/>
              <a:t>21-12-2021</a:t>
            </a:fld>
            <a:endParaRPr lang="da-DK"/>
          </a:p>
        </p:txBody>
      </p:sp>
      <p:sp>
        <p:nvSpPr>
          <p:cNvPr id="8" name="Footer Placeholder 7">
            <a:extLst>
              <a:ext uri="{FF2B5EF4-FFF2-40B4-BE49-F238E27FC236}">
                <a16:creationId xmlns:a16="http://schemas.microsoft.com/office/drawing/2014/main" id="{48A58A04-88CF-494C-A0FE-018CED482757}"/>
              </a:ext>
            </a:extLst>
          </p:cNvPr>
          <p:cNvSpPr>
            <a:spLocks noGrp="1"/>
          </p:cNvSpPr>
          <p:nvPr>
            <p:ph type="ftr" sz="quarter" idx="11"/>
          </p:nvPr>
        </p:nvSpPr>
        <p:spPr/>
        <p:txBody>
          <a:bodyPr/>
          <a:lstStyle/>
          <a:p>
            <a:endParaRPr lang="da-DK"/>
          </a:p>
        </p:txBody>
      </p:sp>
      <p:sp>
        <p:nvSpPr>
          <p:cNvPr id="9" name="Slide Number Placeholder 8">
            <a:extLst>
              <a:ext uri="{FF2B5EF4-FFF2-40B4-BE49-F238E27FC236}">
                <a16:creationId xmlns:a16="http://schemas.microsoft.com/office/drawing/2014/main" id="{F9E75555-36C9-4386-9FDF-587B363C8A9D}"/>
              </a:ext>
            </a:extLst>
          </p:cNvPr>
          <p:cNvSpPr>
            <a:spLocks noGrp="1"/>
          </p:cNvSpPr>
          <p:nvPr>
            <p:ph type="sldNum" sz="quarter" idx="12"/>
          </p:nvPr>
        </p:nvSpPr>
        <p:spPr/>
        <p:txBody>
          <a:bodyPr/>
          <a:lstStyle/>
          <a:p>
            <a:fld id="{3CE13DFA-FF72-40D1-A8F1-405256624AEA}" type="slidenum">
              <a:rPr lang="da-DK" smtClean="0"/>
              <a:t>‹#›</a:t>
            </a:fld>
            <a:endParaRPr lang="da-DK"/>
          </a:p>
        </p:txBody>
      </p:sp>
    </p:spTree>
    <p:extLst>
      <p:ext uri="{BB962C8B-B14F-4D97-AF65-F5344CB8AC3E}">
        <p14:creationId xmlns:p14="http://schemas.microsoft.com/office/powerpoint/2010/main" val="22386724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A14238-E7DA-43D7-A2BD-53FB1110653F}"/>
              </a:ext>
            </a:extLst>
          </p:cNvPr>
          <p:cNvSpPr>
            <a:spLocks noGrp="1"/>
          </p:cNvSpPr>
          <p:nvPr>
            <p:ph type="title"/>
          </p:nvPr>
        </p:nvSpPr>
        <p:spPr/>
        <p:txBody>
          <a:bodyPr/>
          <a:lstStyle/>
          <a:p>
            <a:r>
              <a:rPr lang="en-US"/>
              <a:t>Click to edit Master title style</a:t>
            </a:r>
            <a:endParaRPr lang="da-DK"/>
          </a:p>
        </p:txBody>
      </p:sp>
      <p:sp>
        <p:nvSpPr>
          <p:cNvPr id="3" name="Date Placeholder 2">
            <a:extLst>
              <a:ext uri="{FF2B5EF4-FFF2-40B4-BE49-F238E27FC236}">
                <a16:creationId xmlns:a16="http://schemas.microsoft.com/office/drawing/2014/main" id="{E9221FF5-01E0-42C2-8BA3-427E29FE6937}"/>
              </a:ext>
            </a:extLst>
          </p:cNvPr>
          <p:cNvSpPr>
            <a:spLocks noGrp="1"/>
          </p:cNvSpPr>
          <p:nvPr>
            <p:ph type="dt" sz="half" idx="10"/>
          </p:nvPr>
        </p:nvSpPr>
        <p:spPr/>
        <p:txBody>
          <a:bodyPr/>
          <a:lstStyle/>
          <a:p>
            <a:fld id="{2D6CF273-DA9D-4DD5-87D7-9186948A52D5}" type="datetime1">
              <a:rPr lang="da-DK" smtClean="0"/>
              <a:t>21-12-2021</a:t>
            </a:fld>
            <a:endParaRPr lang="da-DK"/>
          </a:p>
        </p:txBody>
      </p:sp>
      <p:sp>
        <p:nvSpPr>
          <p:cNvPr id="4" name="Footer Placeholder 3">
            <a:extLst>
              <a:ext uri="{FF2B5EF4-FFF2-40B4-BE49-F238E27FC236}">
                <a16:creationId xmlns:a16="http://schemas.microsoft.com/office/drawing/2014/main" id="{53C0645F-E2DE-4950-943B-9F7A4CA50F4B}"/>
              </a:ext>
            </a:extLst>
          </p:cNvPr>
          <p:cNvSpPr>
            <a:spLocks noGrp="1"/>
          </p:cNvSpPr>
          <p:nvPr>
            <p:ph type="ftr" sz="quarter" idx="11"/>
          </p:nvPr>
        </p:nvSpPr>
        <p:spPr/>
        <p:txBody>
          <a:bodyPr/>
          <a:lstStyle/>
          <a:p>
            <a:endParaRPr lang="da-DK"/>
          </a:p>
        </p:txBody>
      </p:sp>
      <p:sp>
        <p:nvSpPr>
          <p:cNvPr id="5" name="Slide Number Placeholder 4">
            <a:extLst>
              <a:ext uri="{FF2B5EF4-FFF2-40B4-BE49-F238E27FC236}">
                <a16:creationId xmlns:a16="http://schemas.microsoft.com/office/drawing/2014/main" id="{C9DC90DE-1FF1-4728-94B6-4186C5EECBA6}"/>
              </a:ext>
            </a:extLst>
          </p:cNvPr>
          <p:cNvSpPr>
            <a:spLocks noGrp="1"/>
          </p:cNvSpPr>
          <p:nvPr>
            <p:ph type="sldNum" sz="quarter" idx="12"/>
          </p:nvPr>
        </p:nvSpPr>
        <p:spPr/>
        <p:txBody>
          <a:bodyPr/>
          <a:lstStyle/>
          <a:p>
            <a:fld id="{3CE13DFA-FF72-40D1-A8F1-405256624AEA}" type="slidenum">
              <a:rPr lang="da-DK" smtClean="0"/>
              <a:t>‹#›</a:t>
            </a:fld>
            <a:endParaRPr lang="da-DK"/>
          </a:p>
        </p:txBody>
      </p:sp>
    </p:spTree>
    <p:extLst>
      <p:ext uri="{BB962C8B-B14F-4D97-AF65-F5344CB8AC3E}">
        <p14:creationId xmlns:p14="http://schemas.microsoft.com/office/powerpoint/2010/main" val="23388756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26A974C-F635-41E8-A6B6-500D4D0CD710}"/>
              </a:ext>
            </a:extLst>
          </p:cNvPr>
          <p:cNvSpPr>
            <a:spLocks noGrp="1"/>
          </p:cNvSpPr>
          <p:nvPr>
            <p:ph type="dt" sz="half" idx="10"/>
          </p:nvPr>
        </p:nvSpPr>
        <p:spPr/>
        <p:txBody>
          <a:bodyPr/>
          <a:lstStyle/>
          <a:p>
            <a:fld id="{2512AD06-C327-430B-8178-E9FA4140B32F}" type="datetime1">
              <a:rPr lang="da-DK" smtClean="0"/>
              <a:t>21-12-2021</a:t>
            </a:fld>
            <a:endParaRPr lang="da-DK"/>
          </a:p>
        </p:txBody>
      </p:sp>
      <p:sp>
        <p:nvSpPr>
          <p:cNvPr id="3" name="Footer Placeholder 2">
            <a:extLst>
              <a:ext uri="{FF2B5EF4-FFF2-40B4-BE49-F238E27FC236}">
                <a16:creationId xmlns:a16="http://schemas.microsoft.com/office/drawing/2014/main" id="{D5F209DD-22CD-4B24-B959-4BFBF186A3F3}"/>
              </a:ext>
            </a:extLst>
          </p:cNvPr>
          <p:cNvSpPr>
            <a:spLocks noGrp="1"/>
          </p:cNvSpPr>
          <p:nvPr>
            <p:ph type="ftr" sz="quarter" idx="11"/>
          </p:nvPr>
        </p:nvSpPr>
        <p:spPr/>
        <p:txBody>
          <a:bodyPr/>
          <a:lstStyle/>
          <a:p>
            <a:endParaRPr lang="da-DK"/>
          </a:p>
        </p:txBody>
      </p:sp>
      <p:sp>
        <p:nvSpPr>
          <p:cNvPr id="4" name="Slide Number Placeholder 3">
            <a:extLst>
              <a:ext uri="{FF2B5EF4-FFF2-40B4-BE49-F238E27FC236}">
                <a16:creationId xmlns:a16="http://schemas.microsoft.com/office/drawing/2014/main" id="{3638D780-A18B-4011-B486-9579962F8C8E}"/>
              </a:ext>
            </a:extLst>
          </p:cNvPr>
          <p:cNvSpPr>
            <a:spLocks noGrp="1"/>
          </p:cNvSpPr>
          <p:nvPr>
            <p:ph type="sldNum" sz="quarter" idx="12"/>
          </p:nvPr>
        </p:nvSpPr>
        <p:spPr/>
        <p:txBody>
          <a:bodyPr/>
          <a:lstStyle/>
          <a:p>
            <a:fld id="{3CE13DFA-FF72-40D1-A8F1-405256624AEA}" type="slidenum">
              <a:rPr lang="da-DK" smtClean="0"/>
              <a:t>‹#›</a:t>
            </a:fld>
            <a:endParaRPr lang="da-DK"/>
          </a:p>
        </p:txBody>
      </p:sp>
    </p:spTree>
    <p:extLst>
      <p:ext uri="{BB962C8B-B14F-4D97-AF65-F5344CB8AC3E}">
        <p14:creationId xmlns:p14="http://schemas.microsoft.com/office/powerpoint/2010/main" val="29447830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0A9E0E-67F3-4B04-B5CE-881B98E978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da-DK"/>
          </a:p>
        </p:txBody>
      </p:sp>
      <p:sp>
        <p:nvSpPr>
          <p:cNvPr id="3" name="Content Placeholder 2">
            <a:extLst>
              <a:ext uri="{FF2B5EF4-FFF2-40B4-BE49-F238E27FC236}">
                <a16:creationId xmlns:a16="http://schemas.microsoft.com/office/drawing/2014/main" id="{538C67FE-31DD-4ABC-94F7-0DD3E65A3D5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4" name="Text Placeholder 3">
            <a:extLst>
              <a:ext uri="{FF2B5EF4-FFF2-40B4-BE49-F238E27FC236}">
                <a16:creationId xmlns:a16="http://schemas.microsoft.com/office/drawing/2014/main" id="{877F00AA-E5BF-4827-B80A-2E608344081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11D363A-1AB6-4170-8D95-94D4235D23B4}"/>
              </a:ext>
            </a:extLst>
          </p:cNvPr>
          <p:cNvSpPr>
            <a:spLocks noGrp="1"/>
          </p:cNvSpPr>
          <p:nvPr>
            <p:ph type="dt" sz="half" idx="10"/>
          </p:nvPr>
        </p:nvSpPr>
        <p:spPr/>
        <p:txBody>
          <a:bodyPr/>
          <a:lstStyle/>
          <a:p>
            <a:fld id="{3B897272-20F6-4E7D-9B63-D588EFCDEF6E}" type="datetime1">
              <a:rPr lang="da-DK" smtClean="0"/>
              <a:t>21-12-2021</a:t>
            </a:fld>
            <a:endParaRPr lang="da-DK"/>
          </a:p>
        </p:txBody>
      </p:sp>
      <p:sp>
        <p:nvSpPr>
          <p:cNvPr id="6" name="Footer Placeholder 5">
            <a:extLst>
              <a:ext uri="{FF2B5EF4-FFF2-40B4-BE49-F238E27FC236}">
                <a16:creationId xmlns:a16="http://schemas.microsoft.com/office/drawing/2014/main" id="{2979595A-7468-417E-A30A-219DF2CE7118}"/>
              </a:ext>
            </a:extLst>
          </p:cNvPr>
          <p:cNvSpPr>
            <a:spLocks noGrp="1"/>
          </p:cNvSpPr>
          <p:nvPr>
            <p:ph type="ftr" sz="quarter" idx="11"/>
          </p:nvPr>
        </p:nvSpPr>
        <p:spPr/>
        <p:txBody>
          <a:bodyPr/>
          <a:lstStyle/>
          <a:p>
            <a:endParaRPr lang="da-DK"/>
          </a:p>
        </p:txBody>
      </p:sp>
      <p:sp>
        <p:nvSpPr>
          <p:cNvPr id="7" name="Slide Number Placeholder 6">
            <a:extLst>
              <a:ext uri="{FF2B5EF4-FFF2-40B4-BE49-F238E27FC236}">
                <a16:creationId xmlns:a16="http://schemas.microsoft.com/office/drawing/2014/main" id="{CB1125F8-B5E6-4534-A122-C692E9FF5760}"/>
              </a:ext>
            </a:extLst>
          </p:cNvPr>
          <p:cNvSpPr>
            <a:spLocks noGrp="1"/>
          </p:cNvSpPr>
          <p:nvPr>
            <p:ph type="sldNum" sz="quarter" idx="12"/>
          </p:nvPr>
        </p:nvSpPr>
        <p:spPr/>
        <p:txBody>
          <a:bodyPr/>
          <a:lstStyle/>
          <a:p>
            <a:fld id="{3CE13DFA-FF72-40D1-A8F1-405256624AEA}" type="slidenum">
              <a:rPr lang="da-DK" smtClean="0"/>
              <a:t>‹#›</a:t>
            </a:fld>
            <a:endParaRPr lang="da-DK"/>
          </a:p>
        </p:txBody>
      </p:sp>
    </p:spTree>
    <p:extLst>
      <p:ext uri="{BB962C8B-B14F-4D97-AF65-F5344CB8AC3E}">
        <p14:creationId xmlns:p14="http://schemas.microsoft.com/office/powerpoint/2010/main" val="41739662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9BB8B4-3257-4D0D-A42F-D663F104806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da-DK"/>
          </a:p>
        </p:txBody>
      </p:sp>
      <p:sp>
        <p:nvSpPr>
          <p:cNvPr id="3" name="Picture Placeholder 2">
            <a:extLst>
              <a:ext uri="{FF2B5EF4-FFF2-40B4-BE49-F238E27FC236}">
                <a16:creationId xmlns:a16="http://schemas.microsoft.com/office/drawing/2014/main" id="{6B8404FB-06E6-4AF9-9FC3-88A9FF66F7B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Text Placeholder 3">
            <a:extLst>
              <a:ext uri="{FF2B5EF4-FFF2-40B4-BE49-F238E27FC236}">
                <a16:creationId xmlns:a16="http://schemas.microsoft.com/office/drawing/2014/main" id="{EE890DF0-910B-4448-8A42-2F6E3EB13BB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0A69210-98F4-45EF-A59B-BF4D99B67DA9}"/>
              </a:ext>
            </a:extLst>
          </p:cNvPr>
          <p:cNvSpPr>
            <a:spLocks noGrp="1"/>
          </p:cNvSpPr>
          <p:nvPr>
            <p:ph type="dt" sz="half" idx="10"/>
          </p:nvPr>
        </p:nvSpPr>
        <p:spPr/>
        <p:txBody>
          <a:bodyPr/>
          <a:lstStyle/>
          <a:p>
            <a:fld id="{3FBA1C94-B095-40CE-A8AA-46E39F8AF8C9}" type="datetime1">
              <a:rPr lang="da-DK" smtClean="0"/>
              <a:t>21-12-2021</a:t>
            </a:fld>
            <a:endParaRPr lang="da-DK"/>
          </a:p>
        </p:txBody>
      </p:sp>
      <p:sp>
        <p:nvSpPr>
          <p:cNvPr id="6" name="Footer Placeholder 5">
            <a:extLst>
              <a:ext uri="{FF2B5EF4-FFF2-40B4-BE49-F238E27FC236}">
                <a16:creationId xmlns:a16="http://schemas.microsoft.com/office/drawing/2014/main" id="{FC8CABD3-3B53-46AA-9AC2-615720F0B56D}"/>
              </a:ext>
            </a:extLst>
          </p:cNvPr>
          <p:cNvSpPr>
            <a:spLocks noGrp="1"/>
          </p:cNvSpPr>
          <p:nvPr>
            <p:ph type="ftr" sz="quarter" idx="11"/>
          </p:nvPr>
        </p:nvSpPr>
        <p:spPr/>
        <p:txBody>
          <a:bodyPr/>
          <a:lstStyle/>
          <a:p>
            <a:endParaRPr lang="da-DK"/>
          </a:p>
        </p:txBody>
      </p:sp>
      <p:sp>
        <p:nvSpPr>
          <p:cNvPr id="7" name="Slide Number Placeholder 6">
            <a:extLst>
              <a:ext uri="{FF2B5EF4-FFF2-40B4-BE49-F238E27FC236}">
                <a16:creationId xmlns:a16="http://schemas.microsoft.com/office/drawing/2014/main" id="{8C464ECB-8FF7-4547-953B-410A24EC67B3}"/>
              </a:ext>
            </a:extLst>
          </p:cNvPr>
          <p:cNvSpPr>
            <a:spLocks noGrp="1"/>
          </p:cNvSpPr>
          <p:nvPr>
            <p:ph type="sldNum" sz="quarter" idx="12"/>
          </p:nvPr>
        </p:nvSpPr>
        <p:spPr/>
        <p:txBody>
          <a:bodyPr/>
          <a:lstStyle/>
          <a:p>
            <a:fld id="{3CE13DFA-FF72-40D1-A8F1-405256624AEA}" type="slidenum">
              <a:rPr lang="da-DK" smtClean="0"/>
              <a:t>‹#›</a:t>
            </a:fld>
            <a:endParaRPr lang="da-DK"/>
          </a:p>
        </p:txBody>
      </p:sp>
    </p:spTree>
    <p:extLst>
      <p:ext uri="{BB962C8B-B14F-4D97-AF65-F5344CB8AC3E}">
        <p14:creationId xmlns:p14="http://schemas.microsoft.com/office/powerpoint/2010/main" val="24161115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8F016CE-9A32-4DF2-81AC-7BFC1AE95A6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da-DK"/>
          </a:p>
        </p:txBody>
      </p:sp>
      <p:sp>
        <p:nvSpPr>
          <p:cNvPr id="3" name="Text Placeholder 2">
            <a:extLst>
              <a:ext uri="{FF2B5EF4-FFF2-40B4-BE49-F238E27FC236}">
                <a16:creationId xmlns:a16="http://schemas.microsoft.com/office/drawing/2014/main" id="{6E9F0640-EAD6-46D1-98E7-F8A8A67CAA4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4" name="Date Placeholder 3">
            <a:extLst>
              <a:ext uri="{FF2B5EF4-FFF2-40B4-BE49-F238E27FC236}">
                <a16:creationId xmlns:a16="http://schemas.microsoft.com/office/drawing/2014/main" id="{9360D6BD-A8B9-464B-BB3C-982223061F8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B71DD0-6C62-4868-802B-0D286477282D}" type="datetime1">
              <a:rPr lang="da-DK" smtClean="0"/>
              <a:t>21-12-2021</a:t>
            </a:fld>
            <a:endParaRPr lang="da-DK"/>
          </a:p>
        </p:txBody>
      </p:sp>
      <p:sp>
        <p:nvSpPr>
          <p:cNvPr id="5" name="Footer Placeholder 4">
            <a:extLst>
              <a:ext uri="{FF2B5EF4-FFF2-40B4-BE49-F238E27FC236}">
                <a16:creationId xmlns:a16="http://schemas.microsoft.com/office/drawing/2014/main" id="{F0056B1E-7729-4D8D-BE05-7B4B1B92BF5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Slide Number Placeholder 5">
            <a:extLst>
              <a:ext uri="{FF2B5EF4-FFF2-40B4-BE49-F238E27FC236}">
                <a16:creationId xmlns:a16="http://schemas.microsoft.com/office/drawing/2014/main" id="{1ABBE6A2-917B-4671-B44D-9C8CC11B8DF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E13DFA-FF72-40D1-A8F1-405256624AEA}" type="slidenum">
              <a:rPr lang="da-DK" smtClean="0"/>
              <a:t>‹#›</a:t>
            </a:fld>
            <a:endParaRPr lang="da-DK"/>
          </a:p>
        </p:txBody>
      </p:sp>
    </p:spTree>
    <p:extLst>
      <p:ext uri="{BB962C8B-B14F-4D97-AF65-F5344CB8AC3E}">
        <p14:creationId xmlns:p14="http://schemas.microsoft.com/office/powerpoint/2010/main" val="30568124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7.jpg"/><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2.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2.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45.jpg"/><Relationship Id="rId1" Type="http://schemas.openxmlformats.org/officeDocument/2006/relationships/slideLayout" Target="../slideLayouts/slideLayout2.xml"/><Relationship Id="rId4" Type="http://schemas.openxmlformats.org/officeDocument/2006/relationships/image" Target="../media/image47.jp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1.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35.xml.rels><?xml version="1.0" encoding="UTF-8" standalone="yes"?>
<Relationships xmlns="http://schemas.openxmlformats.org/package/2006/relationships"><Relationship Id="rId8" Type="http://schemas.openxmlformats.org/officeDocument/2006/relationships/hyperlink" Target="https://community.keysight.com/community/keysight-blogs/eesof-eda/blog/2017/04/24/for-help-designing-a-broadband-pa-5-reasons-to-try-a-3d-smith-chart" TargetMode="External"/><Relationship Id="rId3" Type="http://schemas.openxmlformats.org/officeDocument/2006/relationships/hyperlink" Target="https://www.keysight.com/main/eventDetail.jspx?cc=DK&amp;lc=dan&amp;ckey=2791771&amp;nid=-34335.804578.08&amp;id=2791771" TargetMode="External"/><Relationship Id="rId7" Type="http://schemas.openxmlformats.org/officeDocument/2006/relationships/hyperlink" Target="https://community.keysight.com/community/keysight-blogs/eesof-eda/blog/authors/kaelly_farnham" TargetMode="External"/><Relationship Id="rId2" Type="http://schemas.openxmlformats.org/officeDocument/2006/relationships/hyperlink" Target="https://eur01.safelinks.protection.outlook.com/?url=https://www.microwaves101.com/encyclopedias/de-embedding-load-pull-data&amp;data=04|01|rowi@demant.com|faae63e8d88343d39f3708d8920b5576|9bf8c7a8e00849a79e43ab76976c4bf8|0|0|637419924675729671|Unknown|TWFpbGZsb3d8eyJWIjoiMC4wLjAwMDAiLCJQIjoiV2luMzIiLCJBTiI6Ik1haWwiLCJXVCI6Mn0%3D|1000&amp;sdata=D1a%2BeogV3xyLgpW9lkeKqspsvJEoNALzcy6oyNbqQh8%3D&amp;reserved=0" TargetMode="External"/><Relationship Id="rId1" Type="http://schemas.openxmlformats.org/officeDocument/2006/relationships/slideLayout" Target="../slideLayouts/slideLayout2.xml"/><Relationship Id="rId6" Type="http://schemas.openxmlformats.org/officeDocument/2006/relationships/hyperlink" Target="http://www.keysight.com/find/eesof-3dsmithchart" TargetMode="External"/><Relationship Id="rId5" Type="http://schemas.openxmlformats.org/officeDocument/2006/relationships/hyperlink" Target="https://community.keysight.com/community/keysight-blogs/eesof-eda/blog/2017/04/11/generating-3d-smith-charts-the-easy-way" TargetMode="External"/><Relationship Id="rId10" Type="http://schemas.openxmlformats.org/officeDocument/2006/relationships/hyperlink" Target="http://devdoc.net/python/matplotlib-2.0.0/examples/pylab_examples/polar_demo.html" TargetMode="External"/><Relationship Id="rId4" Type="http://schemas.openxmlformats.org/officeDocument/2006/relationships/hyperlink" Target="file:///\\strnt6.emea.demant.com\common\kbn_rowi\loadpull_pana_lab4\spar_docs" TargetMode="External"/><Relationship Id="rId9" Type="http://schemas.openxmlformats.org/officeDocument/2006/relationships/hyperlink" Target="https://edadocs.software.keysight.com/display/eesofkcads/ADS+Python+Data+Link+Basics" TargetMode="External"/></Relationships>
</file>

<file path=ppt/slides/_rels/slide36.xml.rels><?xml version="1.0" encoding="UTF-8" standalone="yes"?>
<Relationships xmlns="http://schemas.openxmlformats.org/package/2006/relationships"><Relationship Id="rId2" Type="http://schemas.openxmlformats.org/officeDocument/2006/relationships/hyperlink" Target="file:///\\strnt6.emea.demant.com\common\kbn_rowi\loadpull_pana_lab4\spar_docs"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E2ED6-8D74-4F41-9EF9-961657B04626}"/>
              </a:ext>
            </a:extLst>
          </p:cNvPr>
          <p:cNvSpPr>
            <a:spLocks noGrp="1"/>
          </p:cNvSpPr>
          <p:nvPr>
            <p:ph type="ctrTitle"/>
          </p:nvPr>
        </p:nvSpPr>
        <p:spPr>
          <a:xfrm>
            <a:off x="1524000" y="994544"/>
            <a:ext cx="9144000" cy="2387600"/>
          </a:xfrm>
        </p:spPr>
        <p:txBody>
          <a:bodyPr>
            <a:normAutofit/>
          </a:bodyPr>
          <a:lstStyle/>
          <a:p>
            <a:r>
              <a:rPr lang="da-DK" b="1" dirty="0"/>
              <a:t>A Guide to Loadpull</a:t>
            </a:r>
            <a:br>
              <a:rPr lang="da-DK" dirty="0"/>
            </a:br>
            <a:endParaRPr lang="da-DK" sz="3100" dirty="0"/>
          </a:p>
        </p:txBody>
      </p:sp>
      <p:sp>
        <p:nvSpPr>
          <p:cNvPr id="3" name="Subtitle 2">
            <a:extLst>
              <a:ext uri="{FF2B5EF4-FFF2-40B4-BE49-F238E27FC236}">
                <a16:creationId xmlns:a16="http://schemas.microsoft.com/office/drawing/2014/main" id="{616F745E-02FE-4AA7-895B-C7C97B0637D5}"/>
              </a:ext>
            </a:extLst>
          </p:cNvPr>
          <p:cNvSpPr>
            <a:spLocks noGrp="1"/>
          </p:cNvSpPr>
          <p:nvPr>
            <p:ph type="subTitle" idx="1"/>
          </p:nvPr>
        </p:nvSpPr>
        <p:spPr>
          <a:xfrm>
            <a:off x="1524000" y="3382144"/>
            <a:ext cx="9144000" cy="1655762"/>
          </a:xfrm>
        </p:spPr>
        <p:txBody>
          <a:bodyPr>
            <a:normAutofit lnSpcReduction="10000"/>
          </a:bodyPr>
          <a:lstStyle/>
          <a:p>
            <a:r>
              <a:rPr lang="da-DK" dirty="0"/>
              <a:t>Loadpull and Match, inclusive Harmonic Loadpull.</a:t>
            </a:r>
          </a:p>
          <a:p>
            <a:r>
              <a:rPr lang="da-DK" dirty="0"/>
              <a:t>Example: Panacea ZnO HighTxPower HearingAid.</a:t>
            </a:r>
          </a:p>
          <a:p>
            <a:r>
              <a:rPr lang="da-DK" dirty="0"/>
              <a:t>SW tools used: QucsStudio4.2.2, Python3</a:t>
            </a:r>
          </a:p>
          <a:p>
            <a:r>
              <a:rPr lang="da-DK" dirty="0"/>
              <a:t>Rowi ver.20211201</a:t>
            </a:r>
          </a:p>
        </p:txBody>
      </p:sp>
      <p:sp>
        <p:nvSpPr>
          <p:cNvPr id="4" name="Slide Number Placeholder 3">
            <a:extLst>
              <a:ext uri="{FF2B5EF4-FFF2-40B4-BE49-F238E27FC236}">
                <a16:creationId xmlns:a16="http://schemas.microsoft.com/office/drawing/2014/main" id="{E455CBEA-6FEB-49A0-98A2-62300807582A}"/>
              </a:ext>
            </a:extLst>
          </p:cNvPr>
          <p:cNvSpPr>
            <a:spLocks noGrp="1"/>
          </p:cNvSpPr>
          <p:nvPr>
            <p:ph type="sldNum" sz="quarter" idx="12"/>
          </p:nvPr>
        </p:nvSpPr>
        <p:spPr/>
        <p:txBody>
          <a:bodyPr/>
          <a:lstStyle/>
          <a:p>
            <a:fld id="{3CE13DFA-FF72-40D1-A8F1-405256624AEA}" type="slidenum">
              <a:rPr lang="da-DK" smtClean="0"/>
              <a:t>1</a:t>
            </a:fld>
            <a:endParaRPr lang="da-DK"/>
          </a:p>
        </p:txBody>
      </p:sp>
    </p:spTree>
    <p:extLst>
      <p:ext uri="{BB962C8B-B14F-4D97-AF65-F5344CB8AC3E}">
        <p14:creationId xmlns:p14="http://schemas.microsoft.com/office/powerpoint/2010/main" val="6194785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E1968395-DF42-40A0-AF9B-70EF260E6E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9828" y="0"/>
            <a:ext cx="11534931" cy="6858000"/>
          </a:xfrm>
          <a:prstGeom prst="rect">
            <a:avLst/>
          </a:prstGeom>
        </p:spPr>
      </p:pic>
      <p:sp>
        <p:nvSpPr>
          <p:cNvPr id="2" name="Title 1">
            <a:extLst>
              <a:ext uri="{FF2B5EF4-FFF2-40B4-BE49-F238E27FC236}">
                <a16:creationId xmlns:a16="http://schemas.microsoft.com/office/drawing/2014/main" id="{0FF989A5-7D6A-4328-B6E4-5887C719B650}"/>
              </a:ext>
            </a:extLst>
          </p:cNvPr>
          <p:cNvSpPr>
            <a:spLocks noGrp="1"/>
          </p:cNvSpPr>
          <p:nvPr>
            <p:ph type="title"/>
          </p:nvPr>
        </p:nvSpPr>
        <p:spPr>
          <a:xfrm>
            <a:off x="120580" y="113916"/>
            <a:ext cx="11826910" cy="563355"/>
          </a:xfrm>
        </p:spPr>
        <p:txBody>
          <a:bodyPr>
            <a:normAutofit fontScale="90000"/>
          </a:bodyPr>
          <a:lstStyle/>
          <a:p>
            <a:r>
              <a:rPr lang="da-DK" dirty="0"/>
              <a:t>Fundamental Loadpull setup</a:t>
            </a:r>
            <a:endParaRPr lang="da-DK" sz="3100" dirty="0"/>
          </a:p>
        </p:txBody>
      </p:sp>
      <p:sp>
        <p:nvSpPr>
          <p:cNvPr id="3" name="Slide Number Placeholder 2">
            <a:extLst>
              <a:ext uri="{FF2B5EF4-FFF2-40B4-BE49-F238E27FC236}">
                <a16:creationId xmlns:a16="http://schemas.microsoft.com/office/drawing/2014/main" id="{66D63912-187A-43CC-B99C-FDFFEED776D7}"/>
              </a:ext>
            </a:extLst>
          </p:cNvPr>
          <p:cNvSpPr>
            <a:spLocks noGrp="1"/>
          </p:cNvSpPr>
          <p:nvPr>
            <p:ph type="sldNum" sz="quarter" idx="12"/>
          </p:nvPr>
        </p:nvSpPr>
        <p:spPr/>
        <p:txBody>
          <a:bodyPr/>
          <a:lstStyle/>
          <a:p>
            <a:fld id="{3CE13DFA-FF72-40D1-A8F1-405256624AEA}" type="slidenum">
              <a:rPr lang="da-DK" smtClean="0"/>
              <a:t>10</a:t>
            </a:fld>
            <a:endParaRPr lang="da-DK"/>
          </a:p>
        </p:txBody>
      </p:sp>
      <p:pic>
        <p:nvPicPr>
          <p:cNvPr id="10" name="Picture 9"/>
          <p:cNvPicPr>
            <a:picLocks noChangeAspect="1"/>
          </p:cNvPicPr>
          <p:nvPr/>
        </p:nvPicPr>
        <p:blipFill>
          <a:blip r:embed="rId3"/>
          <a:stretch>
            <a:fillRect/>
          </a:stretch>
        </p:blipFill>
        <p:spPr>
          <a:xfrm>
            <a:off x="1" y="1"/>
            <a:ext cx="5479610" cy="2280620"/>
          </a:xfrm>
          <a:prstGeom prst="rect">
            <a:avLst/>
          </a:prstGeom>
        </p:spPr>
      </p:pic>
    </p:spTree>
    <p:extLst>
      <p:ext uri="{BB962C8B-B14F-4D97-AF65-F5344CB8AC3E}">
        <p14:creationId xmlns:p14="http://schemas.microsoft.com/office/powerpoint/2010/main" val="21333138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icture containing electronics, circuit&#10;&#10;Description automatically generated">
            <a:extLst>
              <a:ext uri="{FF2B5EF4-FFF2-40B4-BE49-F238E27FC236}">
                <a16:creationId xmlns:a16="http://schemas.microsoft.com/office/drawing/2014/main" id="{7919D480-9854-4A39-AB1B-DC56F7407B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a:off x="7096125" y="3483166"/>
            <a:ext cx="5095875" cy="3260918"/>
          </a:xfrm>
          <a:prstGeom prst="rect">
            <a:avLst/>
          </a:prstGeom>
        </p:spPr>
      </p:pic>
      <p:sp>
        <p:nvSpPr>
          <p:cNvPr id="2" name="Title 1">
            <a:extLst>
              <a:ext uri="{FF2B5EF4-FFF2-40B4-BE49-F238E27FC236}">
                <a16:creationId xmlns:a16="http://schemas.microsoft.com/office/drawing/2014/main" id="{0FF989A5-7D6A-4328-B6E4-5887C719B650}"/>
              </a:ext>
            </a:extLst>
          </p:cNvPr>
          <p:cNvSpPr>
            <a:spLocks noGrp="1"/>
          </p:cNvSpPr>
          <p:nvPr>
            <p:ph type="title"/>
          </p:nvPr>
        </p:nvSpPr>
        <p:spPr>
          <a:xfrm>
            <a:off x="120580" y="113916"/>
            <a:ext cx="11826910" cy="563355"/>
          </a:xfrm>
        </p:spPr>
        <p:txBody>
          <a:bodyPr>
            <a:normAutofit fontScale="90000"/>
          </a:bodyPr>
          <a:lstStyle/>
          <a:p>
            <a:r>
              <a:rPr lang="da-DK" dirty="0"/>
              <a:t>Reference planes</a:t>
            </a:r>
            <a:endParaRPr lang="da-DK" sz="3100" dirty="0"/>
          </a:p>
        </p:txBody>
      </p:sp>
      <p:sp>
        <p:nvSpPr>
          <p:cNvPr id="12" name="TextBox 11">
            <a:extLst>
              <a:ext uri="{FF2B5EF4-FFF2-40B4-BE49-F238E27FC236}">
                <a16:creationId xmlns:a16="http://schemas.microsoft.com/office/drawing/2014/main" id="{016E9E64-AF90-42BD-AF14-48CCB9B19B92}"/>
              </a:ext>
            </a:extLst>
          </p:cNvPr>
          <p:cNvSpPr txBox="1"/>
          <p:nvPr/>
        </p:nvSpPr>
        <p:spPr>
          <a:xfrm>
            <a:off x="183448" y="855996"/>
            <a:ext cx="4516371" cy="1477328"/>
          </a:xfrm>
          <a:prstGeom prst="rect">
            <a:avLst/>
          </a:prstGeom>
          <a:noFill/>
        </p:spPr>
        <p:txBody>
          <a:bodyPr wrap="square" rtlCol="0">
            <a:spAutoFit/>
          </a:bodyPr>
          <a:lstStyle/>
          <a:p>
            <a:r>
              <a:rPr lang="da-DK" dirty="0"/>
              <a:t>The deembedding reference planes of the example in this document are as follows (coax gnd is soldered at the very end of its shield):</a:t>
            </a:r>
          </a:p>
          <a:p>
            <a:r>
              <a:rPr lang="da-DK" dirty="0"/>
              <a:t>NB if needed, the length of the inner conductor can be removed in simulation.</a:t>
            </a:r>
          </a:p>
        </p:txBody>
      </p:sp>
      <p:sp>
        <p:nvSpPr>
          <p:cNvPr id="3" name="Slide Number Placeholder 2">
            <a:extLst>
              <a:ext uri="{FF2B5EF4-FFF2-40B4-BE49-F238E27FC236}">
                <a16:creationId xmlns:a16="http://schemas.microsoft.com/office/drawing/2014/main" id="{66D63912-187A-43CC-B99C-FDFFEED776D7}"/>
              </a:ext>
            </a:extLst>
          </p:cNvPr>
          <p:cNvSpPr>
            <a:spLocks noGrp="1"/>
          </p:cNvSpPr>
          <p:nvPr>
            <p:ph type="sldNum" sz="quarter" idx="12"/>
          </p:nvPr>
        </p:nvSpPr>
        <p:spPr/>
        <p:txBody>
          <a:bodyPr/>
          <a:lstStyle/>
          <a:p>
            <a:fld id="{3CE13DFA-FF72-40D1-A8F1-405256624AEA}" type="slidenum">
              <a:rPr lang="da-DK" smtClean="0"/>
              <a:t>11</a:t>
            </a:fld>
            <a:endParaRPr lang="da-DK" dirty="0"/>
          </a:p>
        </p:txBody>
      </p:sp>
      <p:pic>
        <p:nvPicPr>
          <p:cNvPr id="7" name="Picture 6" descr="A picture containing circuit, electronics&#10;&#10;Description automatically generated">
            <a:extLst>
              <a:ext uri="{FF2B5EF4-FFF2-40B4-BE49-F238E27FC236}">
                <a16:creationId xmlns:a16="http://schemas.microsoft.com/office/drawing/2014/main" id="{0868F938-1193-4B3E-A027-B565AEB92D6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800000">
            <a:off x="7081655" y="483249"/>
            <a:ext cx="5110345" cy="2781140"/>
          </a:xfrm>
          <a:prstGeom prst="rect">
            <a:avLst/>
          </a:prstGeom>
        </p:spPr>
      </p:pic>
      <p:sp>
        <p:nvSpPr>
          <p:cNvPr id="11" name="TextBox 10">
            <a:extLst>
              <a:ext uri="{FF2B5EF4-FFF2-40B4-BE49-F238E27FC236}">
                <a16:creationId xmlns:a16="http://schemas.microsoft.com/office/drawing/2014/main" id="{7C26759E-D49F-4552-9A04-23DDC99B8F28}"/>
              </a:ext>
            </a:extLst>
          </p:cNvPr>
          <p:cNvSpPr txBox="1"/>
          <p:nvPr/>
        </p:nvSpPr>
        <p:spPr>
          <a:xfrm>
            <a:off x="5234171" y="816668"/>
            <a:ext cx="1907106" cy="2031325"/>
          </a:xfrm>
          <a:prstGeom prst="rect">
            <a:avLst/>
          </a:prstGeom>
          <a:noFill/>
        </p:spPr>
        <p:txBody>
          <a:bodyPr wrap="square" rtlCol="0">
            <a:spAutoFit/>
          </a:bodyPr>
          <a:lstStyle/>
          <a:p>
            <a:r>
              <a:rPr lang="da-DK" u="sng" dirty="0" err="1"/>
              <a:t>Loadpull</a:t>
            </a:r>
            <a:r>
              <a:rPr lang="da-DK" u="sng" dirty="0"/>
              <a:t>:</a:t>
            </a:r>
          </a:p>
          <a:p>
            <a:r>
              <a:rPr lang="da-DK" dirty="0"/>
              <a:t>1= BAW output (</a:t>
            </a:r>
            <a:r>
              <a:rPr lang="da-DK" dirty="0" err="1"/>
              <a:t>when</a:t>
            </a:r>
            <a:r>
              <a:rPr lang="da-DK" dirty="0"/>
              <a:t> the components L21 and L22 </a:t>
            </a:r>
            <a:r>
              <a:rPr lang="da-DK" dirty="0" err="1"/>
              <a:t>were</a:t>
            </a:r>
            <a:r>
              <a:rPr lang="da-DK" dirty="0"/>
              <a:t> still </a:t>
            </a:r>
            <a:r>
              <a:rPr lang="da-DK" dirty="0" err="1"/>
              <a:t>mounted</a:t>
            </a:r>
            <a:r>
              <a:rPr lang="da-DK" dirty="0"/>
              <a:t>)</a:t>
            </a:r>
          </a:p>
          <a:p>
            <a:r>
              <a:rPr lang="da-DK" dirty="0"/>
              <a:t>2= </a:t>
            </a:r>
            <a:r>
              <a:rPr lang="da-DK" dirty="0" err="1"/>
              <a:t>module</a:t>
            </a:r>
            <a:r>
              <a:rPr lang="da-DK" dirty="0"/>
              <a:t> output</a:t>
            </a:r>
          </a:p>
        </p:txBody>
      </p:sp>
      <p:sp>
        <p:nvSpPr>
          <p:cNvPr id="13" name="TextBox 12">
            <a:extLst>
              <a:ext uri="{FF2B5EF4-FFF2-40B4-BE49-F238E27FC236}">
                <a16:creationId xmlns:a16="http://schemas.microsoft.com/office/drawing/2014/main" id="{CE1E14BA-4B8B-41AD-AB56-873C48B55DC7}"/>
              </a:ext>
            </a:extLst>
          </p:cNvPr>
          <p:cNvSpPr txBox="1"/>
          <p:nvPr/>
        </p:nvSpPr>
        <p:spPr>
          <a:xfrm>
            <a:off x="5415146" y="3845618"/>
            <a:ext cx="1759416" cy="2585323"/>
          </a:xfrm>
          <a:prstGeom prst="rect">
            <a:avLst/>
          </a:prstGeom>
          <a:noFill/>
        </p:spPr>
        <p:txBody>
          <a:bodyPr wrap="square" rtlCol="0">
            <a:spAutoFit/>
          </a:bodyPr>
          <a:lstStyle/>
          <a:p>
            <a:r>
              <a:rPr lang="da-DK" u="sng" dirty="0"/>
              <a:t>BAW </a:t>
            </a:r>
            <a:r>
              <a:rPr lang="da-DK" u="sng" dirty="0" err="1"/>
              <a:t>s-par</a:t>
            </a:r>
            <a:r>
              <a:rPr lang="da-DK" u="sng" dirty="0"/>
              <a:t>:</a:t>
            </a:r>
          </a:p>
          <a:p>
            <a:r>
              <a:rPr lang="da-DK" dirty="0"/>
              <a:t>1= </a:t>
            </a:r>
            <a:r>
              <a:rPr lang="da-DK" dirty="0" err="1"/>
              <a:t>antenna</a:t>
            </a:r>
            <a:r>
              <a:rPr lang="da-DK" dirty="0"/>
              <a:t> side of BAW (port1)</a:t>
            </a:r>
          </a:p>
          <a:p>
            <a:r>
              <a:rPr lang="da-DK" dirty="0"/>
              <a:t>3= (with </a:t>
            </a:r>
            <a:r>
              <a:rPr lang="da-DK" dirty="0" err="1"/>
              <a:t>coax</a:t>
            </a:r>
            <a:r>
              <a:rPr lang="da-DK" dirty="0"/>
              <a:t> </a:t>
            </a:r>
            <a:r>
              <a:rPr lang="da-DK" dirty="0" err="1"/>
              <a:t>connection</a:t>
            </a:r>
            <a:r>
              <a:rPr lang="da-DK" dirty="0"/>
              <a:t> </a:t>
            </a:r>
            <a:r>
              <a:rPr lang="da-DK" dirty="0" err="1"/>
              <a:t>moved</a:t>
            </a:r>
            <a:r>
              <a:rPr lang="da-DK" dirty="0"/>
              <a:t> from 2 </a:t>
            </a:r>
            <a:br>
              <a:rPr lang="da-DK" dirty="0"/>
            </a:br>
            <a:r>
              <a:rPr lang="da-DK" dirty="0"/>
              <a:t>to 3) </a:t>
            </a:r>
            <a:r>
              <a:rPr lang="da-DK" dirty="0" err="1"/>
              <a:t>module</a:t>
            </a:r>
            <a:r>
              <a:rPr lang="da-DK" dirty="0"/>
              <a:t> side of BAW (port2)</a:t>
            </a:r>
          </a:p>
        </p:txBody>
      </p:sp>
      <p:pic>
        <p:nvPicPr>
          <p:cNvPr id="17" name="Picture 16" descr="Map&#10;&#10;Description automatically generated">
            <a:extLst>
              <a:ext uri="{FF2B5EF4-FFF2-40B4-BE49-F238E27FC236}">
                <a16:creationId xmlns:a16="http://schemas.microsoft.com/office/drawing/2014/main" id="{0FF8EF37-1349-49C4-861D-6ADBD826E99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333624"/>
            <a:ext cx="4864554" cy="4524375"/>
          </a:xfrm>
          <a:prstGeom prst="rect">
            <a:avLst/>
          </a:prstGeom>
        </p:spPr>
      </p:pic>
      <p:sp>
        <p:nvSpPr>
          <p:cNvPr id="14" name="TextBox 13">
            <a:extLst>
              <a:ext uri="{FF2B5EF4-FFF2-40B4-BE49-F238E27FC236}">
                <a16:creationId xmlns:a16="http://schemas.microsoft.com/office/drawing/2014/main" id="{6EF00FE5-8161-4CA4-9FE7-F019CB576C05}"/>
              </a:ext>
            </a:extLst>
          </p:cNvPr>
          <p:cNvSpPr txBox="1"/>
          <p:nvPr/>
        </p:nvSpPr>
        <p:spPr>
          <a:xfrm>
            <a:off x="8908194" y="1307308"/>
            <a:ext cx="161133" cy="307777"/>
          </a:xfrm>
          <a:prstGeom prst="rect">
            <a:avLst/>
          </a:prstGeom>
          <a:solidFill>
            <a:srgbClr val="FFFF00"/>
          </a:solid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l"/>
            <a:r>
              <a:rPr lang="en-US" sz="2000" dirty="0">
                <a:solidFill>
                  <a:schemeClr val="tx2"/>
                </a:solidFill>
                <a:latin typeface="+mj-lt"/>
              </a:rPr>
              <a:t>1</a:t>
            </a:r>
            <a:endParaRPr lang="en-US" dirty="0">
              <a:solidFill>
                <a:schemeClr val="tx2"/>
              </a:solidFill>
            </a:endParaRPr>
          </a:p>
        </p:txBody>
      </p:sp>
      <p:sp>
        <p:nvSpPr>
          <p:cNvPr id="15" name="TextBox 14">
            <a:extLst>
              <a:ext uri="{FF2B5EF4-FFF2-40B4-BE49-F238E27FC236}">
                <a16:creationId xmlns:a16="http://schemas.microsoft.com/office/drawing/2014/main" id="{514A00D7-82E9-4A5B-90B9-ACB3644D4578}"/>
              </a:ext>
            </a:extLst>
          </p:cNvPr>
          <p:cNvSpPr txBox="1"/>
          <p:nvPr/>
        </p:nvSpPr>
        <p:spPr>
          <a:xfrm>
            <a:off x="10686685" y="2208931"/>
            <a:ext cx="161133" cy="307777"/>
          </a:xfrm>
          <a:prstGeom prst="rect">
            <a:avLst/>
          </a:prstGeom>
          <a:solidFill>
            <a:srgbClr val="FFFF00"/>
          </a:solid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l"/>
            <a:r>
              <a:rPr lang="en-US" sz="2000" dirty="0">
                <a:solidFill>
                  <a:schemeClr val="tx2"/>
                </a:solidFill>
                <a:latin typeface="+mj-lt"/>
              </a:rPr>
              <a:t>2</a:t>
            </a:r>
            <a:endParaRPr lang="en-US" dirty="0"/>
          </a:p>
        </p:txBody>
      </p:sp>
      <p:sp>
        <p:nvSpPr>
          <p:cNvPr id="16" name="TextBox 15">
            <a:extLst>
              <a:ext uri="{FF2B5EF4-FFF2-40B4-BE49-F238E27FC236}">
                <a16:creationId xmlns:a16="http://schemas.microsoft.com/office/drawing/2014/main" id="{720AB706-7003-49C4-AEF7-8B31808BA9AF}"/>
              </a:ext>
            </a:extLst>
          </p:cNvPr>
          <p:cNvSpPr txBox="1"/>
          <p:nvPr/>
        </p:nvSpPr>
        <p:spPr>
          <a:xfrm>
            <a:off x="9046822" y="4765870"/>
            <a:ext cx="161133" cy="307777"/>
          </a:xfrm>
          <a:prstGeom prst="rect">
            <a:avLst/>
          </a:prstGeom>
          <a:solidFill>
            <a:srgbClr val="FFFF00"/>
          </a:solid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l"/>
            <a:r>
              <a:rPr lang="en-US" sz="2000" dirty="0">
                <a:solidFill>
                  <a:schemeClr val="tx2"/>
                </a:solidFill>
                <a:latin typeface="+mj-lt"/>
              </a:rPr>
              <a:t>1</a:t>
            </a:r>
            <a:endParaRPr lang="en-US" dirty="0"/>
          </a:p>
        </p:txBody>
      </p:sp>
      <p:sp>
        <p:nvSpPr>
          <p:cNvPr id="18" name="TextBox 17">
            <a:extLst>
              <a:ext uri="{FF2B5EF4-FFF2-40B4-BE49-F238E27FC236}">
                <a16:creationId xmlns:a16="http://schemas.microsoft.com/office/drawing/2014/main" id="{E6959B14-0257-4D1B-9AA5-A952D865885B}"/>
              </a:ext>
            </a:extLst>
          </p:cNvPr>
          <p:cNvSpPr txBox="1"/>
          <p:nvPr/>
        </p:nvSpPr>
        <p:spPr>
          <a:xfrm>
            <a:off x="10606118" y="5561110"/>
            <a:ext cx="161133" cy="307777"/>
          </a:xfrm>
          <a:prstGeom prst="rect">
            <a:avLst/>
          </a:prstGeom>
          <a:solidFill>
            <a:srgbClr val="FFFF00"/>
          </a:solid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l"/>
            <a:r>
              <a:rPr lang="en-US" sz="2000" dirty="0">
                <a:solidFill>
                  <a:schemeClr val="tx2"/>
                </a:solidFill>
                <a:latin typeface="+mj-lt"/>
              </a:rPr>
              <a:t>3</a:t>
            </a:r>
            <a:endParaRPr lang="en-US" dirty="0"/>
          </a:p>
        </p:txBody>
      </p:sp>
    </p:spTree>
    <p:extLst>
      <p:ext uri="{BB962C8B-B14F-4D97-AF65-F5344CB8AC3E}">
        <p14:creationId xmlns:p14="http://schemas.microsoft.com/office/powerpoint/2010/main" val="6113430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electronics, circuit&#10;&#10;Description automatically generated">
            <a:extLst>
              <a:ext uri="{FF2B5EF4-FFF2-40B4-BE49-F238E27FC236}">
                <a16:creationId xmlns:a16="http://schemas.microsoft.com/office/drawing/2014/main" id="{53403374-3680-40C7-8735-6D1E9B41E7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73566" y="8656"/>
            <a:ext cx="4818434" cy="6849344"/>
          </a:xfrm>
          <a:prstGeom prst="rect">
            <a:avLst/>
          </a:prstGeom>
        </p:spPr>
      </p:pic>
      <p:sp>
        <p:nvSpPr>
          <p:cNvPr id="2" name="Title 1">
            <a:extLst>
              <a:ext uri="{FF2B5EF4-FFF2-40B4-BE49-F238E27FC236}">
                <a16:creationId xmlns:a16="http://schemas.microsoft.com/office/drawing/2014/main" id="{0FF989A5-7D6A-4328-B6E4-5887C719B650}"/>
              </a:ext>
            </a:extLst>
          </p:cNvPr>
          <p:cNvSpPr>
            <a:spLocks noGrp="1"/>
          </p:cNvSpPr>
          <p:nvPr>
            <p:ph type="title"/>
          </p:nvPr>
        </p:nvSpPr>
        <p:spPr>
          <a:xfrm>
            <a:off x="120580" y="113916"/>
            <a:ext cx="11826910" cy="563355"/>
          </a:xfrm>
        </p:spPr>
        <p:txBody>
          <a:bodyPr>
            <a:normAutofit fontScale="90000"/>
          </a:bodyPr>
          <a:lstStyle/>
          <a:p>
            <a:r>
              <a:rPr lang="da-DK" dirty="0"/>
              <a:t>DUT pigtails</a:t>
            </a:r>
            <a:endParaRPr lang="da-DK" sz="3100" dirty="0"/>
          </a:p>
        </p:txBody>
      </p:sp>
      <p:sp>
        <p:nvSpPr>
          <p:cNvPr id="12" name="TextBox 11">
            <a:extLst>
              <a:ext uri="{FF2B5EF4-FFF2-40B4-BE49-F238E27FC236}">
                <a16:creationId xmlns:a16="http://schemas.microsoft.com/office/drawing/2014/main" id="{016E9E64-AF90-42BD-AF14-48CCB9B19B92}"/>
              </a:ext>
            </a:extLst>
          </p:cNvPr>
          <p:cNvSpPr txBox="1"/>
          <p:nvPr/>
        </p:nvSpPr>
        <p:spPr>
          <a:xfrm>
            <a:off x="340311" y="782531"/>
            <a:ext cx="7033255" cy="2862322"/>
          </a:xfrm>
          <a:prstGeom prst="rect">
            <a:avLst/>
          </a:prstGeom>
          <a:solidFill>
            <a:schemeClr val="bg1"/>
          </a:solidFill>
        </p:spPr>
        <p:txBody>
          <a:bodyPr wrap="square" rtlCol="0">
            <a:spAutoFit/>
          </a:bodyPr>
          <a:lstStyle/>
          <a:p>
            <a:r>
              <a:rPr lang="da-DK" dirty="0"/>
              <a:t>The most important parameters for the DUT pigtails are: </a:t>
            </a:r>
          </a:p>
          <a:p>
            <a:pPr marL="285750" indent="-285750">
              <a:buFont typeface="Arial" panose="020B0604020202020204" pitchFamily="34" charset="0"/>
              <a:buChar char="•"/>
            </a:pPr>
            <a:r>
              <a:rPr lang="da-DK" dirty="0"/>
              <a:t>Very good 50R impedance.</a:t>
            </a:r>
          </a:p>
          <a:p>
            <a:pPr marL="285750" indent="-285750">
              <a:buFont typeface="Arial" panose="020B0604020202020204" pitchFamily="34" charset="0"/>
              <a:buChar char="•"/>
            </a:pPr>
            <a:r>
              <a:rPr lang="da-DK" dirty="0"/>
              <a:t>Low loss (as short as practically usable).</a:t>
            </a:r>
          </a:p>
          <a:p>
            <a:pPr marL="285750" indent="-285750">
              <a:buFont typeface="Arial" panose="020B0604020202020204" pitchFamily="34" charset="0"/>
              <a:buChar char="•"/>
            </a:pPr>
            <a:r>
              <a:rPr lang="da-DK" dirty="0"/>
              <a:t>Connector repeatability.</a:t>
            </a:r>
          </a:p>
          <a:p>
            <a:r>
              <a:rPr lang="da-DK" dirty="0"/>
              <a:t>Both pigtails in the picture to the right, have proven to be useful. For </a:t>
            </a:r>
            <a:r>
              <a:rPr lang="da-DK" dirty="0" err="1"/>
              <a:t>swr</a:t>
            </a:r>
            <a:r>
              <a:rPr lang="da-DK" dirty="0"/>
              <a:t> of max 7, the thin white coax is preferrable ( because of its flexibility), as  long as the little U.FL connector is not removed from the SMA adapter more than max a few times during the measurements. </a:t>
            </a:r>
          </a:p>
          <a:p>
            <a:r>
              <a:rPr lang="en-US" dirty="0"/>
              <a:t>Hirose cable </a:t>
            </a:r>
            <a:r>
              <a:rPr lang="en-US" dirty="0" err="1"/>
              <a:t>assy</a:t>
            </a:r>
            <a:r>
              <a:rPr lang="en-US" dirty="0"/>
              <a:t> PN: U.FL-LP-04N1T-A-[Length mm]. </a:t>
            </a:r>
          </a:p>
          <a:p>
            <a:endParaRPr lang="en-US" dirty="0"/>
          </a:p>
        </p:txBody>
      </p:sp>
      <p:sp>
        <p:nvSpPr>
          <p:cNvPr id="3" name="Slide Number Placeholder 2">
            <a:extLst>
              <a:ext uri="{FF2B5EF4-FFF2-40B4-BE49-F238E27FC236}">
                <a16:creationId xmlns:a16="http://schemas.microsoft.com/office/drawing/2014/main" id="{66D63912-187A-43CC-B99C-FDFFEED776D7}"/>
              </a:ext>
            </a:extLst>
          </p:cNvPr>
          <p:cNvSpPr>
            <a:spLocks noGrp="1"/>
          </p:cNvSpPr>
          <p:nvPr>
            <p:ph type="sldNum" sz="quarter" idx="12"/>
          </p:nvPr>
        </p:nvSpPr>
        <p:spPr/>
        <p:txBody>
          <a:bodyPr/>
          <a:lstStyle/>
          <a:p>
            <a:fld id="{3CE13DFA-FF72-40D1-A8F1-405256624AEA}" type="slidenum">
              <a:rPr lang="da-DK" smtClean="0"/>
              <a:t>12</a:t>
            </a:fld>
            <a:endParaRPr lang="da-DK"/>
          </a:p>
        </p:txBody>
      </p:sp>
      <p:pic>
        <p:nvPicPr>
          <p:cNvPr id="6" name="Picture 5" descr="A picture containing indoor, metal, pot, stainless&#10;&#10;Description automatically generated">
            <a:extLst>
              <a:ext uri="{FF2B5EF4-FFF2-40B4-BE49-F238E27FC236}">
                <a16:creationId xmlns:a16="http://schemas.microsoft.com/office/drawing/2014/main" id="{FE36E7BB-23BD-43E1-BCEE-E017CFC7E2C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23374" y="3881762"/>
            <a:ext cx="4730461" cy="2862322"/>
          </a:xfrm>
          <a:prstGeom prst="rect">
            <a:avLst/>
          </a:prstGeom>
        </p:spPr>
      </p:pic>
      <p:sp>
        <p:nvSpPr>
          <p:cNvPr id="7" name="TextBox 6">
            <a:extLst>
              <a:ext uri="{FF2B5EF4-FFF2-40B4-BE49-F238E27FC236}">
                <a16:creationId xmlns:a16="http://schemas.microsoft.com/office/drawing/2014/main" id="{61854069-627C-479E-AE01-27770A980291}"/>
              </a:ext>
            </a:extLst>
          </p:cNvPr>
          <p:cNvSpPr txBox="1"/>
          <p:nvPr/>
        </p:nvSpPr>
        <p:spPr>
          <a:xfrm>
            <a:off x="366278" y="4110142"/>
            <a:ext cx="2057095" cy="2031325"/>
          </a:xfrm>
          <a:prstGeom prst="rect">
            <a:avLst/>
          </a:prstGeom>
          <a:noFill/>
        </p:spPr>
        <p:txBody>
          <a:bodyPr wrap="square" rtlCol="0">
            <a:spAutoFit/>
          </a:bodyPr>
          <a:lstStyle/>
          <a:p>
            <a:r>
              <a:rPr lang="da-DK" dirty="0"/>
              <a:t>NB: notice that there are different versions of the UFL to SMA adapters! The two in this picture have 4ps difference in delay. </a:t>
            </a:r>
          </a:p>
        </p:txBody>
      </p:sp>
    </p:spTree>
    <p:extLst>
      <p:ext uri="{BB962C8B-B14F-4D97-AF65-F5344CB8AC3E}">
        <p14:creationId xmlns:p14="http://schemas.microsoft.com/office/powerpoint/2010/main" val="29900468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F989A5-7D6A-4328-B6E4-5887C719B650}"/>
              </a:ext>
            </a:extLst>
          </p:cNvPr>
          <p:cNvSpPr>
            <a:spLocks noGrp="1"/>
          </p:cNvSpPr>
          <p:nvPr>
            <p:ph type="title"/>
          </p:nvPr>
        </p:nvSpPr>
        <p:spPr>
          <a:xfrm>
            <a:off x="120580" y="113916"/>
            <a:ext cx="11826910" cy="563355"/>
          </a:xfrm>
        </p:spPr>
        <p:txBody>
          <a:bodyPr>
            <a:normAutofit fontScale="90000"/>
          </a:bodyPr>
          <a:lstStyle/>
          <a:p>
            <a:r>
              <a:rPr lang="da-DK" dirty="0"/>
              <a:t>DUT pigtail length</a:t>
            </a:r>
            <a:endParaRPr lang="da-DK" sz="3100" dirty="0"/>
          </a:p>
        </p:txBody>
      </p:sp>
      <p:sp>
        <p:nvSpPr>
          <p:cNvPr id="12" name="TextBox 11">
            <a:extLst>
              <a:ext uri="{FF2B5EF4-FFF2-40B4-BE49-F238E27FC236}">
                <a16:creationId xmlns:a16="http://schemas.microsoft.com/office/drawing/2014/main" id="{016E9E64-AF90-42BD-AF14-48CCB9B19B92}"/>
              </a:ext>
            </a:extLst>
          </p:cNvPr>
          <p:cNvSpPr txBox="1"/>
          <p:nvPr/>
        </p:nvSpPr>
        <p:spPr>
          <a:xfrm>
            <a:off x="664102" y="946938"/>
            <a:ext cx="10863795" cy="1754326"/>
          </a:xfrm>
          <a:prstGeom prst="rect">
            <a:avLst/>
          </a:prstGeom>
          <a:solidFill>
            <a:schemeClr val="bg1"/>
          </a:solidFill>
        </p:spPr>
        <p:txBody>
          <a:bodyPr wrap="square" rtlCol="0">
            <a:spAutoFit/>
          </a:bodyPr>
          <a:lstStyle/>
          <a:p>
            <a:r>
              <a:rPr lang="en-US" dirty="0"/>
              <a:t>Make a few accurately identical pigtails (NB 1mm error shifts your gamma with 9degr.) for the measurements, and carefully characterize the delay and loss. </a:t>
            </a:r>
          </a:p>
          <a:p>
            <a:endParaRPr lang="en-US" dirty="0"/>
          </a:p>
          <a:p>
            <a:r>
              <a:rPr lang="en-US" dirty="0"/>
              <a:t>NB The correct definition of length, is from SMA mating plane to coax solder point. But it is easiest for reproduction to just consequently define length </a:t>
            </a:r>
            <a:r>
              <a:rPr lang="da-DK" dirty="0"/>
              <a:t>from the edge of the connector head to the end of the shield; in </a:t>
            </a:r>
            <a:r>
              <a:rPr lang="en-US" dirty="0"/>
              <a:t>this report I call the below pigtail “45mm”: </a:t>
            </a:r>
          </a:p>
        </p:txBody>
      </p:sp>
      <p:sp>
        <p:nvSpPr>
          <p:cNvPr id="3" name="Slide Number Placeholder 2">
            <a:extLst>
              <a:ext uri="{FF2B5EF4-FFF2-40B4-BE49-F238E27FC236}">
                <a16:creationId xmlns:a16="http://schemas.microsoft.com/office/drawing/2014/main" id="{66D63912-187A-43CC-B99C-FDFFEED776D7}"/>
              </a:ext>
            </a:extLst>
          </p:cNvPr>
          <p:cNvSpPr>
            <a:spLocks noGrp="1"/>
          </p:cNvSpPr>
          <p:nvPr>
            <p:ph type="sldNum" sz="quarter" idx="12"/>
          </p:nvPr>
        </p:nvSpPr>
        <p:spPr/>
        <p:txBody>
          <a:bodyPr/>
          <a:lstStyle/>
          <a:p>
            <a:fld id="{3CE13DFA-FF72-40D1-A8F1-405256624AEA}" type="slidenum">
              <a:rPr lang="da-DK" smtClean="0"/>
              <a:t>13</a:t>
            </a:fld>
            <a:endParaRPr lang="da-DK"/>
          </a:p>
        </p:txBody>
      </p:sp>
      <p:pic>
        <p:nvPicPr>
          <p:cNvPr id="9" name="Picture 8">
            <a:extLst>
              <a:ext uri="{FF2B5EF4-FFF2-40B4-BE49-F238E27FC236}">
                <a16:creationId xmlns:a16="http://schemas.microsoft.com/office/drawing/2014/main" id="{F7574748-40CC-4655-B65A-797FD8A63922}"/>
              </a:ext>
            </a:extLst>
          </p:cNvPr>
          <p:cNvPicPr>
            <a:picLocks noChangeAspect="1"/>
          </p:cNvPicPr>
          <p:nvPr/>
        </p:nvPicPr>
        <p:blipFill>
          <a:blip r:embed="rId3"/>
          <a:stretch>
            <a:fillRect/>
          </a:stretch>
        </p:blipFill>
        <p:spPr>
          <a:xfrm>
            <a:off x="197414" y="2794028"/>
            <a:ext cx="11797171" cy="2396471"/>
          </a:xfrm>
          <a:prstGeom prst="rect">
            <a:avLst/>
          </a:prstGeom>
        </p:spPr>
      </p:pic>
      <p:sp>
        <p:nvSpPr>
          <p:cNvPr id="11" name="TextBox 10">
            <a:extLst>
              <a:ext uri="{FF2B5EF4-FFF2-40B4-BE49-F238E27FC236}">
                <a16:creationId xmlns:a16="http://schemas.microsoft.com/office/drawing/2014/main" id="{6BA4988B-6121-4360-BEFA-3807BF5A1439}"/>
              </a:ext>
            </a:extLst>
          </p:cNvPr>
          <p:cNvSpPr txBox="1"/>
          <p:nvPr/>
        </p:nvSpPr>
        <p:spPr>
          <a:xfrm>
            <a:off x="602137" y="5357495"/>
            <a:ext cx="10863795" cy="646331"/>
          </a:xfrm>
          <a:prstGeom prst="rect">
            <a:avLst/>
          </a:prstGeom>
          <a:solidFill>
            <a:schemeClr val="bg1"/>
          </a:solidFill>
        </p:spPr>
        <p:txBody>
          <a:bodyPr wrap="square" rtlCol="0">
            <a:spAutoFit/>
          </a:bodyPr>
          <a:lstStyle/>
          <a:p>
            <a:r>
              <a:rPr lang="da-DK" dirty="0"/>
              <a:t>For loadpull measurements where good accuracy is a must, you can make shorter pigtails (I sometimes use 30mm), but too short makes it less practical in your setup, because of stress on the UFL connector or solder joint.  </a:t>
            </a:r>
            <a:endParaRPr lang="en-US" dirty="0"/>
          </a:p>
        </p:txBody>
      </p:sp>
    </p:spTree>
    <p:extLst>
      <p:ext uri="{BB962C8B-B14F-4D97-AF65-F5344CB8AC3E}">
        <p14:creationId xmlns:p14="http://schemas.microsoft.com/office/powerpoint/2010/main" val="13109449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F989A5-7D6A-4328-B6E4-5887C719B650}"/>
              </a:ext>
            </a:extLst>
          </p:cNvPr>
          <p:cNvSpPr>
            <a:spLocks noGrp="1"/>
          </p:cNvSpPr>
          <p:nvPr>
            <p:ph type="title"/>
          </p:nvPr>
        </p:nvSpPr>
        <p:spPr>
          <a:xfrm>
            <a:off x="120580" y="113916"/>
            <a:ext cx="11826910" cy="563355"/>
          </a:xfrm>
        </p:spPr>
        <p:txBody>
          <a:bodyPr>
            <a:normAutofit fontScale="90000"/>
          </a:bodyPr>
          <a:lstStyle/>
          <a:p>
            <a:r>
              <a:rPr lang="da-DK" dirty="0"/>
              <a:t>Deembedding for loadpull calibration</a:t>
            </a:r>
            <a:endParaRPr lang="da-DK" sz="3100" dirty="0"/>
          </a:p>
        </p:txBody>
      </p:sp>
      <p:sp>
        <p:nvSpPr>
          <p:cNvPr id="12" name="TextBox 11">
            <a:extLst>
              <a:ext uri="{FF2B5EF4-FFF2-40B4-BE49-F238E27FC236}">
                <a16:creationId xmlns:a16="http://schemas.microsoft.com/office/drawing/2014/main" id="{016E9E64-AF90-42BD-AF14-48CCB9B19B92}"/>
              </a:ext>
            </a:extLst>
          </p:cNvPr>
          <p:cNvSpPr txBox="1"/>
          <p:nvPr/>
        </p:nvSpPr>
        <p:spPr>
          <a:xfrm>
            <a:off x="313699" y="896049"/>
            <a:ext cx="11633791" cy="2585323"/>
          </a:xfrm>
          <a:prstGeom prst="rect">
            <a:avLst/>
          </a:prstGeom>
          <a:noFill/>
        </p:spPr>
        <p:txBody>
          <a:bodyPr wrap="square" rtlCol="0">
            <a:spAutoFit/>
          </a:bodyPr>
          <a:lstStyle/>
          <a:p>
            <a:r>
              <a:rPr lang="da-DK" dirty="0"/>
              <a:t>The deembedding delay and loss that is used for the pigtail, has to be ”inverted” when calibrating the tuner swr and phase. </a:t>
            </a:r>
          </a:p>
          <a:p>
            <a:r>
              <a:rPr lang="da-DK" dirty="0"/>
              <a:t>As we want the tuner to give the wanted impedance at the DUT reference plane, we have to include deeembedding as </a:t>
            </a:r>
            <a:r>
              <a:rPr lang="da-DK" u="sng" dirty="0"/>
              <a:t>negative loss and negative delay</a:t>
            </a:r>
            <a:r>
              <a:rPr lang="da-DK" dirty="0"/>
              <a:t>.</a:t>
            </a:r>
          </a:p>
          <a:p>
            <a:r>
              <a:rPr lang="da-DK" dirty="0"/>
              <a:t>Usually the NWA has a measurement coax with male SMA connector as measurement port (because of Calibration Unit with female SMA connectors). The pigtail is then characterized with a SMA fem-fem ”barrel”. When connecting DUT to tuner, this barrel is removed and should thus not be included in the deembedding.</a:t>
            </a:r>
          </a:p>
          <a:p>
            <a:r>
              <a:rPr lang="da-DK" dirty="0"/>
              <a:t>NB the offset loss on the R&amp;S ZVB only works for the specified Freq; for harmonic it has to be changed manually.</a:t>
            </a:r>
          </a:p>
          <a:p>
            <a:r>
              <a:rPr lang="da-DK" dirty="0"/>
              <a:t>NB the length of the barrel is measured between its mating planes.</a:t>
            </a:r>
          </a:p>
          <a:p>
            <a:r>
              <a:rPr lang="da-DK" dirty="0"/>
              <a:t>NB the length of the pigtail is </a:t>
            </a:r>
            <a:r>
              <a:rPr lang="da-DK" dirty="0" err="1"/>
              <a:t>here</a:t>
            </a:r>
            <a:r>
              <a:rPr lang="da-DK" dirty="0"/>
              <a:t> </a:t>
            </a:r>
            <a:r>
              <a:rPr lang="da-DK" dirty="0" err="1"/>
              <a:t>defined</a:t>
            </a:r>
            <a:r>
              <a:rPr lang="da-DK" dirty="0"/>
              <a:t> as length of coax from </a:t>
            </a:r>
            <a:r>
              <a:rPr lang="da-DK" dirty="0" err="1"/>
              <a:t>connector</a:t>
            </a:r>
            <a:r>
              <a:rPr lang="da-DK" dirty="0"/>
              <a:t> head to end of shield (see previous page).</a:t>
            </a:r>
          </a:p>
        </p:txBody>
      </p:sp>
      <p:sp>
        <p:nvSpPr>
          <p:cNvPr id="3" name="Slide Number Placeholder 2">
            <a:extLst>
              <a:ext uri="{FF2B5EF4-FFF2-40B4-BE49-F238E27FC236}">
                <a16:creationId xmlns:a16="http://schemas.microsoft.com/office/drawing/2014/main" id="{66D63912-187A-43CC-B99C-FDFFEED776D7}"/>
              </a:ext>
            </a:extLst>
          </p:cNvPr>
          <p:cNvSpPr>
            <a:spLocks noGrp="1"/>
          </p:cNvSpPr>
          <p:nvPr>
            <p:ph type="sldNum" sz="quarter" idx="12"/>
          </p:nvPr>
        </p:nvSpPr>
        <p:spPr/>
        <p:txBody>
          <a:bodyPr/>
          <a:lstStyle/>
          <a:p>
            <a:fld id="{3CE13DFA-FF72-40D1-A8F1-405256624AEA}" type="slidenum">
              <a:rPr lang="da-DK" smtClean="0"/>
              <a:t>14</a:t>
            </a:fld>
            <a:endParaRPr lang="da-DK" dirty="0"/>
          </a:p>
        </p:txBody>
      </p:sp>
      <p:pic>
        <p:nvPicPr>
          <p:cNvPr id="7" name="Picture 6"/>
          <p:cNvPicPr>
            <a:picLocks noChangeAspect="1"/>
          </p:cNvPicPr>
          <p:nvPr/>
        </p:nvPicPr>
        <p:blipFill>
          <a:blip r:embed="rId3"/>
          <a:stretch>
            <a:fillRect/>
          </a:stretch>
        </p:blipFill>
        <p:spPr>
          <a:xfrm>
            <a:off x="0" y="3568663"/>
            <a:ext cx="7503434" cy="3289337"/>
          </a:xfrm>
          <a:prstGeom prst="rect">
            <a:avLst/>
          </a:prstGeom>
        </p:spPr>
      </p:pic>
      <p:sp>
        <p:nvSpPr>
          <p:cNvPr id="8" name="TextBox 7"/>
          <p:cNvSpPr txBox="1"/>
          <p:nvPr/>
        </p:nvSpPr>
        <p:spPr>
          <a:xfrm>
            <a:off x="8458452" y="4086603"/>
            <a:ext cx="2554610" cy="369332"/>
          </a:xfrm>
          <a:prstGeom prst="rect">
            <a:avLst/>
          </a:prstGeom>
          <a:solidFill>
            <a:schemeClr val="bg1"/>
          </a:solidFill>
          <a:ln w="9525">
            <a:solidFill>
              <a:schemeClr val="tx1"/>
            </a:solidFill>
          </a:ln>
        </p:spPr>
        <p:txBody>
          <a:bodyPr wrap="none" rtlCol="0">
            <a:spAutoFit/>
          </a:bodyPr>
          <a:lstStyle/>
          <a:p>
            <a:r>
              <a:rPr lang="en-US" dirty="0"/>
              <a:t>Offset on NWA R&amp;S ZVB8</a:t>
            </a:r>
          </a:p>
        </p:txBody>
      </p:sp>
      <p:pic>
        <p:nvPicPr>
          <p:cNvPr id="6" name="Picture 5" descr="A screenshot of a computer&#10;&#10;Description automatically generated with medium confidence">
            <a:extLst>
              <a:ext uri="{FF2B5EF4-FFF2-40B4-BE49-F238E27FC236}">
                <a16:creationId xmlns:a16="http://schemas.microsoft.com/office/drawing/2014/main" id="{98C01D8E-9DBA-45BC-9412-CD01E734AD9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08535" y="4502553"/>
            <a:ext cx="4628847" cy="1594572"/>
          </a:xfrm>
          <a:prstGeom prst="rect">
            <a:avLst/>
          </a:prstGeom>
        </p:spPr>
      </p:pic>
    </p:spTree>
    <p:extLst>
      <p:ext uri="{BB962C8B-B14F-4D97-AF65-F5344CB8AC3E}">
        <p14:creationId xmlns:p14="http://schemas.microsoft.com/office/powerpoint/2010/main" val="18011466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F989A5-7D6A-4328-B6E4-5887C719B650}"/>
              </a:ext>
            </a:extLst>
          </p:cNvPr>
          <p:cNvSpPr>
            <a:spLocks noGrp="1"/>
          </p:cNvSpPr>
          <p:nvPr>
            <p:ph type="title"/>
          </p:nvPr>
        </p:nvSpPr>
        <p:spPr>
          <a:xfrm>
            <a:off x="120580" y="113916"/>
            <a:ext cx="8630015" cy="563355"/>
          </a:xfrm>
        </p:spPr>
        <p:txBody>
          <a:bodyPr>
            <a:normAutofit fontScale="90000"/>
          </a:bodyPr>
          <a:lstStyle/>
          <a:p>
            <a:r>
              <a:rPr lang="da-DK" dirty="0"/>
              <a:t>Measurement of harmonics </a:t>
            </a:r>
            <a:endParaRPr lang="da-DK" sz="3100" dirty="0"/>
          </a:p>
        </p:txBody>
      </p:sp>
      <p:sp>
        <p:nvSpPr>
          <p:cNvPr id="12" name="TextBox 11">
            <a:extLst>
              <a:ext uri="{FF2B5EF4-FFF2-40B4-BE49-F238E27FC236}">
                <a16:creationId xmlns:a16="http://schemas.microsoft.com/office/drawing/2014/main" id="{016E9E64-AF90-42BD-AF14-48CCB9B19B92}"/>
              </a:ext>
            </a:extLst>
          </p:cNvPr>
          <p:cNvSpPr txBox="1"/>
          <p:nvPr/>
        </p:nvSpPr>
        <p:spPr>
          <a:xfrm>
            <a:off x="394509" y="879286"/>
            <a:ext cx="11280046" cy="5632311"/>
          </a:xfrm>
          <a:prstGeom prst="rect">
            <a:avLst/>
          </a:prstGeom>
          <a:noFill/>
        </p:spPr>
        <p:txBody>
          <a:bodyPr wrap="square" rtlCol="0">
            <a:spAutoFit/>
          </a:bodyPr>
          <a:lstStyle/>
          <a:p>
            <a:r>
              <a:rPr lang="da-DK" dirty="0"/>
              <a:t>Harmonic level is measured with a SpectrumAnalyzer in zero span, and you have to consider your settings.</a:t>
            </a:r>
          </a:p>
          <a:p>
            <a:r>
              <a:rPr lang="da-DK" dirty="0"/>
              <a:t>The measured level can differ a lot, depending on how it is measured, e.g RBW and Detector type.</a:t>
            </a:r>
          </a:p>
          <a:p>
            <a:endParaRPr lang="da-DK" dirty="0"/>
          </a:p>
          <a:p>
            <a:r>
              <a:rPr lang="da-DK" dirty="0"/>
              <a:t>Generally, the signal bandwidth is larger at the harmonics, because the signal can be spread out by e.g. a factor 2 for 2nd harmonic measurement, as harmonics are a nonlinear mechanism. </a:t>
            </a:r>
          </a:p>
          <a:p>
            <a:r>
              <a:rPr lang="da-DK" dirty="0"/>
              <a:t>Most regulatory spurious specifications use 1MHz RBW above 1GHz:</a:t>
            </a:r>
          </a:p>
          <a:p>
            <a:r>
              <a:rPr lang="da-DK" dirty="0"/>
              <a:t>Measuring with a RBW less than the signal BW, introduces AM in the resulting signal, which will give a higher pk to avg factor. Thus measuring with either pk or avg detector will make a big difference.			</a:t>
            </a:r>
          </a:p>
          <a:p>
            <a:r>
              <a:rPr lang="da-DK" dirty="0"/>
              <a:t>The following is measured on Panacea (module output) 2nd Harmonic of 2478MHz, 2Mbps BLE.		</a:t>
            </a:r>
          </a:p>
          <a:p>
            <a:pPr lvl="1"/>
            <a:r>
              <a:rPr lang="da-DK" u="sng" dirty="0"/>
              <a:t>rbw      5	  4	  3	  2	  1         MHz</a:t>
            </a:r>
          </a:p>
          <a:p>
            <a:pPr lvl="1"/>
            <a:r>
              <a:rPr lang="da-DK" dirty="0"/>
              <a:t>avg 	-14.4	-14.8	-15.1	-16.2	-19.4   dBm</a:t>
            </a:r>
          </a:p>
          <a:p>
            <a:pPr lvl="1"/>
            <a:r>
              <a:rPr lang="da-DK" dirty="0"/>
              <a:t>pk 	-13.9	-14.2	-14.3	-14.8	-16.9   dBm</a:t>
            </a:r>
          </a:p>
          <a:p>
            <a:r>
              <a:rPr lang="da-DK" dirty="0"/>
              <a:t>And as the most stringent regulatory limits are avg, it is most relevant to measure with </a:t>
            </a:r>
            <a:r>
              <a:rPr lang="da-DK" b="1" dirty="0"/>
              <a:t>1MHz RBW and Avg detector</a:t>
            </a:r>
            <a:r>
              <a:rPr lang="da-DK" dirty="0"/>
              <a:t>:</a:t>
            </a:r>
          </a:p>
          <a:p>
            <a:pPr lvl="1"/>
            <a:r>
              <a:rPr lang="da-DK" u="sng" dirty="0"/>
              <a:t>Standard   </a:t>
            </a:r>
            <a:r>
              <a:rPr lang="da-DK" u="sng" dirty="0" err="1"/>
              <a:t>avg</a:t>
            </a:r>
            <a:r>
              <a:rPr lang="da-DK" u="sng" dirty="0"/>
              <a:t>       pk        BW    :2nd Harm limit [</a:t>
            </a:r>
            <a:r>
              <a:rPr lang="da-DK" u="sng" dirty="0" err="1"/>
              <a:t>dBm</a:t>
            </a:r>
            <a:r>
              <a:rPr lang="da-DK" u="sng" dirty="0"/>
              <a:t>] </a:t>
            </a:r>
          </a:p>
          <a:p>
            <a:pPr lvl="1"/>
            <a:r>
              <a:rPr lang="da-DK" dirty="0" err="1"/>
              <a:t>Fcc</a:t>
            </a:r>
            <a:r>
              <a:rPr lang="da-DK" dirty="0"/>
              <a:t>         -41.3    -21.3    1MHz (2nd harm </a:t>
            </a:r>
            <a:r>
              <a:rPr lang="da-DK" dirty="0" err="1"/>
              <a:t>falls</a:t>
            </a:r>
            <a:r>
              <a:rPr lang="da-DK" dirty="0"/>
              <a:t> in a </a:t>
            </a:r>
            <a:r>
              <a:rPr lang="da-DK" dirty="0" err="1"/>
              <a:t>restricted</a:t>
            </a:r>
            <a:r>
              <a:rPr lang="da-DK" dirty="0"/>
              <a:t> band)</a:t>
            </a:r>
          </a:p>
          <a:p>
            <a:pPr lvl="1"/>
            <a:r>
              <a:rPr lang="da-DK" dirty="0" err="1"/>
              <a:t>Etsi</a:t>
            </a:r>
            <a:r>
              <a:rPr lang="da-DK" dirty="0"/>
              <a:t>         -30        n.a.     1MHz</a:t>
            </a:r>
          </a:p>
          <a:p>
            <a:pPr lvl="1"/>
            <a:r>
              <a:rPr lang="da-DK" dirty="0"/>
              <a:t>JRL          n.a.       -26     1MHz</a:t>
            </a:r>
          </a:p>
          <a:p>
            <a:pPr lvl="1"/>
            <a:r>
              <a:rPr lang="da-DK" dirty="0"/>
              <a:t>MIIT       -30        n.a.     1MHz</a:t>
            </a:r>
          </a:p>
          <a:p>
            <a:r>
              <a:rPr lang="da-DK" dirty="0"/>
              <a:t>Average can be measured with the </a:t>
            </a:r>
            <a:r>
              <a:rPr lang="da-DK" dirty="0" err="1"/>
              <a:t>Keysight</a:t>
            </a:r>
            <a:r>
              <a:rPr lang="da-DK" dirty="0"/>
              <a:t> CXA in </a:t>
            </a:r>
            <a:r>
              <a:rPr lang="da-DK" dirty="0" err="1"/>
              <a:t>zerospan</a:t>
            </a:r>
            <a:r>
              <a:rPr lang="da-DK" dirty="0"/>
              <a:t> in ”marker band power” mode, which calculates rms in the selected time of the burst. That makes life easier when the harmonic signal is noisy or has high AM content.	</a:t>
            </a:r>
          </a:p>
        </p:txBody>
      </p:sp>
      <p:sp>
        <p:nvSpPr>
          <p:cNvPr id="3" name="Slide Number Placeholder 2">
            <a:extLst>
              <a:ext uri="{FF2B5EF4-FFF2-40B4-BE49-F238E27FC236}">
                <a16:creationId xmlns:a16="http://schemas.microsoft.com/office/drawing/2014/main" id="{66D63912-187A-43CC-B99C-FDFFEED776D7}"/>
              </a:ext>
            </a:extLst>
          </p:cNvPr>
          <p:cNvSpPr>
            <a:spLocks noGrp="1"/>
          </p:cNvSpPr>
          <p:nvPr>
            <p:ph type="sldNum" sz="quarter" idx="12"/>
          </p:nvPr>
        </p:nvSpPr>
        <p:spPr/>
        <p:txBody>
          <a:bodyPr/>
          <a:lstStyle/>
          <a:p>
            <a:fld id="{3CE13DFA-FF72-40D1-A8F1-405256624AEA}" type="slidenum">
              <a:rPr lang="da-DK" smtClean="0"/>
              <a:t>15</a:t>
            </a:fld>
            <a:endParaRPr lang="da-DK" dirty="0"/>
          </a:p>
        </p:txBody>
      </p:sp>
    </p:spTree>
    <p:extLst>
      <p:ext uri="{BB962C8B-B14F-4D97-AF65-F5344CB8AC3E}">
        <p14:creationId xmlns:p14="http://schemas.microsoft.com/office/powerpoint/2010/main" val="4320906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F989A5-7D6A-4328-B6E4-5887C719B650}"/>
              </a:ext>
            </a:extLst>
          </p:cNvPr>
          <p:cNvSpPr>
            <a:spLocks noGrp="1"/>
          </p:cNvSpPr>
          <p:nvPr>
            <p:ph type="title"/>
          </p:nvPr>
        </p:nvSpPr>
        <p:spPr>
          <a:xfrm>
            <a:off x="120580" y="113916"/>
            <a:ext cx="11862313" cy="563355"/>
          </a:xfrm>
        </p:spPr>
        <p:txBody>
          <a:bodyPr>
            <a:normAutofit fontScale="90000"/>
          </a:bodyPr>
          <a:lstStyle/>
          <a:p>
            <a:r>
              <a:rPr lang="da-DK" dirty="0"/>
              <a:t>Measurement of current/efficiency (Aurora5cs4 specific)</a:t>
            </a:r>
            <a:endParaRPr lang="da-DK" sz="3100" dirty="0"/>
          </a:p>
        </p:txBody>
      </p:sp>
      <p:sp>
        <p:nvSpPr>
          <p:cNvPr id="12" name="TextBox 11">
            <a:extLst>
              <a:ext uri="{FF2B5EF4-FFF2-40B4-BE49-F238E27FC236}">
                <a16:creationId xmlns:a16="http://schemas.microsoft.com/office/drawing/2014/main" id="{016E9E64-AF90-42BD-AF14-48CCB9B19B92}"/>
              </a:ext>
            </a:extLst>
          </p:cNvPr>
          <p:cNvSpPr txBox="1"/>
          <p:nvPr/>
        </p:nvSpPr>
        <p:spPr>
          <a:xfrm>
            <a:off x="394509" y="879286"/>
            <a:ext cx="11280046" cy="5355312"/>
          </a:xfrm>
          <a:prstGeom prst="rect">
            <a:avLst/>
          </a:prstGeom>
          <a:noFill/>
        </p:spPr>
        <p:txBody>
          <a:bodyPr wrap="square" rtlCol="0">
            <a:spAutoFit/>
          </a:bodyPr>
          <a:lstStyle/>
          <a:p>
            <a:r>
              <a:rPr lang="da-DK" dirty="0"/>
              <a:t>In the measurements referred to in this loadpull example, current is measured as the average current of the complete Hearing Aid at 1.4V supply voltage. </a:t>
            </a:r>
          </a:p>
          <a:p>
            <a:r>
              <a:rPr lang="da-DK" dirty="0"/>
              <a:t>To be able to say something about efficiency, the current consumption of everything else than the PA has to be </a:t>
            </a:r>
            <a:r>
              <a:rPr lang="da-DK" dirty="0" err="1"/>
              <a:t>subtracted</a:t>
            </a:r>
            <a:r>
              <a:rPr lang="da-DK" dirty="0"/>
              <a:t>. In </a:t>
            </a:r>
            <a:r>
              <a:rPr lang="da-DK" dirty="0" err="1"/>
              <a:t>this</a:t>
            </a:r>
            <a:r>
              <a:rPr lang="da-DK" dirty="0"/>
              <a:t> </a:t>
            </a:r>
            <a:r>
              <a:rPr lang="da-DK" dirty="0" err="1"/>
              <a:t>way</a:t>
            </a:r>
            <a:r>
              <a:rPr lang="da-DK" dirty="0"/>
              <a:t> </a:t>
            </a:r>
            <a:r>
              <a:rPr lang="da-DK" dirty="0" err="1"/>
              <a:t>we</a:t>
            </a:r>
            <a:r>
              <a:rPr lang="da-DK" dirty="0"/>
              <a:t> </a:t>
            </a:r>
            <a:r>
              <a:rPr lang="da-DK" dirty="0" err="1"/>
              <a:t>get</a:t>
            </a:r>
            <a:r>
              <a:rPr lang="da-DK" dirty="0"/>
              <a:t> a </a:t>
            </a:r>
            <a:r>
              <a:rPr lang="da-DK" dirty="0" err="1"/>
              <a:t>figure</a:t>
            </a:r>
            <a:r>
              <a:rPr lang="da-DK" dirty="0"/>
              <a:t> for </a:t>
            </a:r>
            <a:r>
              <a:rPr lang="da-DK" dirty="0" err="1"/>
              <a:t>efficiency</a:t>
            </a:r>
            <a:r>
              <a:rPr lang="da-DK" dirty="0"/>
              <a:t> as </a:t>
            </a:r>
            <a:r>
              <a:rPr lang="da-DK" dirty="0" err="1"/>
              <a:t>experienced</a:t>
            </a:r>
            <a:r>
              <a:rPr lang="da-DK" dirty="0"/>
              <a:t> by the </a:t>
            </a:r>
            <a:r>
              <a:rPr lang="da-DK" dirty="0" err="1"/>
              <a:t>battery</a:t>
            </a:r>
            <a:r>
              <a:rPr lang="da-DK" dirty="0"/>
              <a:t>.</a:t>
            </a:r>
          </a:p>
          <a:p>
            <a:endParaRPr lang="da-DK" dirty="0"/>
          </a:p>
          <a:p>
            <a:r>
              <a:rPr lang="da-DK" dirty="0"/>
              <a:t>Transmission is 2Mbps BLE with 120Byte payload in DTM mode. The transmission pulse-</a:t>
            </a:r>
            <a:r>
              <a:rPr lang="da-DK" dirty="0" err="1"/>
              <a:t>length</a:t>
            </a:r>
            <a:r>
              <a:rPr lang="da-DK" dirty="0"/>
              <a:t> is 528usec, the repetition time 1250usec, which corresponds to a dutycycle of 0.422.</a:t>
            </a:r>
          </a:p>
          <a:p>
            <a:r>
              <a:rPr lang="da-DK" dirty="0"/>
              <a:t>At this dutycycle, the current consumption of the PA of the HearingAid is the measured current minus the following value. This is the ”base” </a:t>
            </a:r>
            <a:r>
              <a:rPr lang="da-DK" dirty="0" err="1"/>
              <a:t>current</a:t>
            </a:r>
            <a:r>
              <a:rPr lang="da-DK" dirty="0"/>
              <a:t> consumption of the rest of the HearingAid, and is not dependent on </a:t>
            </a:r>
            <a:r>
              <a:rPr lang="da-DK" dirty="0" err="1"/>
              <a:t>Frequency</a:t>
            </a:r>
            <a:r>
              <a:rPr lang="da-DK" dirty="0"/>
              <a:t>. It </a:t>
            </a:r>
            <a:r>
              <a:rPr lang="da-DK" dirty="0" err="1"/>
              <a:t>was</a:t>
            </a:r>
            <a:r>
              <a:rPr lang="da-DK" dirty="0"/>
              <a:t> </a:t>
            </a:r>
            <a:r>
              <a:rPr lang="da-DK" dirty="0" err="1"/>
              <a:t>measured</a:t>
            </a:r>
            <a:r>
              <a:rPr lang="da-DK" dirty="0"/>
              <a:t> on 2 </a:t>
            </a:r>
            <a:r>
              <a:rPr lang="da-DK" dirty="0" err="1"/>
              <a:t>DUTs</a:t>
            </a:r>
            <a:r>
              <a:rPr lang="da-DK" dirty="0"/>
              <a:t> with an ”open-face” module where PA voltage is </a:t>
            </a:r>
            <a:r>
              <a:rPr lang="da-DK" dirty="0" err="1"/>
              <a:t>accessible</a:t>
            </a:r>
            <a:r>
              <a:rPr lang="da-DK" dirty="0"/>
              <a:t>:</a:t>
            </a:r>
          </a:p>
          <a:p>
            <a:endParaRPr lang="da-DK" dirty="0"/>
          </a:p>
          <a:p>
            <a:endParaRPr lang="da-DK" dirty="0"/>
          </a:p>
          <a:p>
            <a:endParaRPr lang="da-DK" dirty="0"/>
          </a:p>
          <a:p>
            <a:r>
              <a:rPr lang="da-DK" dirty="0"/>
              <a:t>PA </a:t>
            </a:r>
            <a:r>
              <a:rPr lang="da-DK" dirty="0" err="1"/>
              <a:t>Eff</a:t>
            </a:r>
            <a:r>
              <a:rPr lang="da-DK" dirty="0"/>
              <a:t> = 10^(</a:t>
            </a:r>
            <a:r>
              <a:rPr lang="da-DK" dirty="0" err="1"/>
              <a:t>Pout_dBm</a:t>
            </a:r>
            <a:r>
              <a:rPr lang="da-DK" dirty="0"/>
              <a:t>/10)/(Vbatt*(Ibatt_avg-Ibase_avg)) [I in mA]</a:t>
            </a:r>
          </a:p>
          <a:p>
            <a:r>
              <a:rPr lang="da-DK" dirty="0"/>
              <a:t>This is the </a:t>
            </a:r>
            <a:r>
              <a:rPr lang="da-DK" dirty="0" err="1"/>
              <a:t>efficiency</a:t>
            </a:r>
            <a:r>
              <a:rPr lang="da-DK" dirty="0"/>
              <a:t> of the PA inclusive all </a:t>
            </a:r>
            <a:r>
              <a:rPr lang="da-DK" dirty="0" err="1"/>
              <a:t>its</a:t>
            </a:r>
            <a:r>
              <a:rPr lang="da-DK" dirty="0"/>
              <a:t> </a:t>
            </a:r>
            <a:r>
              <a:rPr lang="da-DK" dirty="0" err="1"/>
              <a:t>supply</a:t>
            </a:r>
            <a:r>
              <a:rPr lang="da-DK" dirty="0"/>
              <a:t> </a:t>
            </a:r>
            <a:r>
              <a:rPr lang="da-DK" dirty="0" err="1"/>
              <a:t>circuitry</a:t>
            </a:r>
            <a:r>
              <a:rPr lang="da-DK" dirty="0"/>
              <a:t> (</a:t>
            </a:r>
            <a:r>
              <a:rPr lang="da-DK" dirty="0" err="1"/>
              <a:t>fuel</a:t>
            </a:r>
            <a:r>
              <a:rPr lang="da-DK" dirty="0"/>
              <a:t> gauge, doubler, regulator).</a:t>
            </a:r>
          </a:p>
          <a:p>
            <a:endParaRPr lang="da-DK" dirty="0"/>
          </a:p>
          <a:p>
            <a:r>
              <a:rPr lang="da-DK" u="sng" dirty="0" err="1"/>
              <a:t>PowerLevel</a:t>
            </a:r>
            <a:r>
              <a:rPr lang="da-DK" u="sng" dirty="0"/>
              <a:t> </a:t>
            </a:r>
            <a:r>
              <a:rPr lang="da-DK" u="sng" dirty="0" err="1"/>
              <a:t>setting</a:t>
            </a:r>
            <a:r>
              <a:rPr lang="da-DK" dirty="0"/>
              <a:t>:</a:t>
            </a:r>
          </a:p>
          <a:p>
            <a:r>
              <a:rPr lang="da-DK" dirty="0"/>
              <a:t>PL is set in RAM by ”</a:t>
            </a:r>
            <a:r>
              <a:rPr lang="da-DK" sz="1800" b="0" i="0" u="none" strike="noStrike" dirty="0">
                <a:solidFill>
                  <a:srgbClr val="000000"/>
                </a:solidFill>
                <a:effectLst/>
                <a:latin typeface="Calibri" panose="020F0502020204030204" pitchFamily="34" charset="0"/>
              </a:rPr>
              <a:t>aucs_core.aurf_top.ifu_cluster.icy_trx_interface_noc.icy_trx_ip.config.pa_pwr”.</a:t>
            </a:r>
          </a:p>
          <a:p>
            <a:r>
              <a:rPr lang="da-DK" dirty="0">
                <a:solidFill>
                  <a:srgbClr val="000000"/>
                </a:solidFill>
                <a:latin typeface="Calibri" panose="020F0502020204030204" pitchFamily="34" charset="0"/>
              </a:rPr>
              <a:t>NB: </a:t>
            </a:r>
            <a:r>
              <a:rPr lang="da-DK" dirty="0" err="1">
                <a:solidFill>
                  <a:srgbClr val="000000"/>
                </a:solidFill>
                <a:latin typeface="Calibri" panose="020F0502020204030204" pitchFamily="34" charset="0"/>
              </a:rPr>
              <a:t>when</a:t>
            </a:r>
            <a:r>
              <a:rPr lang="da-DK" dirty="0">
                <a:solidFill>
                  <a:srgbClr val="000000"/>
                </a:solidFill>
                <a:latin typeface="Calibri" panose="020F0502020204030204" pitchFamily="34" charset="0"/>
              </a:rPr>
              <a:t> </a:t>
            </a:r>
            <a:r>
              <a:rPr lang="da-DK" dirty="0" err="1">
                <a:solidFill>
                  <a:srgbClr val="000000"/>
                </a:solidFill>
                <a:latin typeface="Calibri" panose="020F0502020204030204" pitchFamily="34" charset="0"/>
              </a:rPr>
              <a:t>doing</a:t>
            </a:r>
            <a:r>
              <a:rPr lang="da-DK" dirty="0">
                <a:solidFill>
                  <a:srgbClr val="000000"/>
                </a:solidFill>
                <a:latin typeface="Calibri" panose="020F0502020204030204" pitchFamily="34" charset="0"/>
              </a:rPr>
              <a:t> NWA </a:t>
            </a:r>
            <a:r>
              <a:rPr lang="da-DK" dirty="0" err="1">
                <a:solidFill>
                  <a:srgbClr val="000000"/>
                </a:solidFill>
                <a:latin typeface="Calibri" panose="020F0502020204030204" pitchFamily="34" charset="0"/>
              </a:rPr>
              <a:t>measurement</a:t>
            </a:r>
            <a:r>
              <a:rPr lang="da-DK" dirty="0">
                <a:solidFill>
                  <a:srgbClr val="000000"/>
                </a:solidFill>
                <a:latin typeface="Calibri" panose="020F0502020204030204" pitchFamily="34" charset="0"/>
              </a:rPr>
              <a:t>, ”</a:t>
            </a:r>
            <a:r>
              <a:rPr lang="da-DK" dirty="0" err="1">
                <a:solidFill>
                  <a:srgbClr val="000000"/>
                </a:solidFill>
                <a:latin typeface="Calibri" panose="020F0502020204030204" pitchFamily="34" charset="0"/>
              </a:rPr>
              <a:t>continuous</a:t>
            </a:r>
            <a:r>
              <a:rPr lang="da-DK" dirty="0">
                <a:solidFill>
                  <a:srgbClr val="000000"/>
                </a:solidFill>
                <a:latin typeface="Calibri" panose="020F0502020204030204" pitchFamily="34" charset="0"/>
              </a:rPr>
              <a:t> TX” is </a:t>
            </a:r>
            <a:r>
              <a:rPr lang="da-DK" dirty="0" err="1">
                <a:solidFill>
                  <a:srgbClr val="000000"/>
                </a:solidFill>
                <a:latin typeface="Calibri" panose="020F0502020204030204" pitchFamily="34" charset="0"/>
              </a:rPr>
              <a:t>used</a:t>
            </a:r>
            <a:r>
              <a:rPr lang="da-DK" dirty="0">
                <a:solidFill>
                  <a:srgbClr val="000000"/>
                </a:solidFill>
                <a:latin typeface="Calibri" panose="020F0502020204030204" pitchFamily="34" charset="0"/>
              </a:rPr>
              <a:t>, and </a:t>
            </a:r>
            <a:r>
              <a:rPr lang="da-DK" dirty="0" err="1">
                <a:solidFill>
                  <a:srgbClr val="000000"/>
                </a:solidFill>
                <a:latin typeface="Calibri" panose="020F0502020204030204" pitchFamily="34" charset="0"/>
              </a:rPr>
              <a:t>there</a:t>
            </a:r>
            <a:r>
              <a:rPr lang="da-DK" dirty="0">
                <a:solidFill>
                  <a:srgbClr val="000000"/>
                </a:solidFill>
                <a:latin typeface="Calibri" panose="020F0502020204030204" pitchFamily="34" charset="0"/>
              </a:rPr>
              <a:t> PL </a:t>
            </a:r>
            <a:r>
              <a:rPr lang="da-DK" dirty="0" err="1">
                <a:solidFill>
                  <a:srgbClr val="000000"/>
                </a:solidFill>
                <a:latin typeface="Calibri" panose="020F0502020204030204" pitchFamily="34" charset="0"/>
              </a:rPr>
              <a:t>can</a:t>
            </a:r>
            <a:r>
              <a:rPr lang="da-DK" dirty="0">
                <a:solidFill>
                  <a:srgbClr val="000000"/>
                </a:solidFill>
                <a:latin typeface="Calibri" panose="020F0502020204030204" pitchFamily="34" charset="0"/>
              </a:rPr>
              <a:t> </a:t>
            </a:r>
            <a:r>
              <a:rPr lang="da-DK" dirty="0" err="1">
                <a:solidFill>
                  <a:srgbClr val="000000"/>
                </a:solidFill>
                <a:latin typeface="Calibri" panose="020F0502020204030204" pitchFamily="34" charset="0"/>
              </a:rPr>
              <a:t>only</a:t>
            </a:r>
            <a:r>
              <a:rPr lang="da-DK" dirty="0">
                <a:solidFill>
                  <a:srgbClr val="000000"/>
                </a:solidFill>
                <a:latin typeface="Calibri" panose="020F0502020204030204" pitchFamily="34" charset="0"/>
              </a:rPr>
              <a:t> </a:t>
            </a:r>
            <a:r>
              <a:rPr lang="da-DK" dirty="0" err="1">
                <a:solidFill>
                  <a:srgbClr val="000000"/>
                </a:solidFill>
                <a:latin typeface="Calibri" panose="020F0502020204030204" pitchFamily="34" charset="0"/>
              </a:rPr>
              <a:t>be</a:t>
            </a:r>
            <a:r>
              <a:rPr lang="da-DK" dirty="0">
                <a:solidFill>
                  <a:srgbClr val="000000"/>
                </a:solidFill>
                <a:latin typeface="Calibri" panose="020F0502020204030204" pitchFamily="34" charset="0"/>
              </a:rPr>
              <a:t> set in NVRAM </a:t>
            </a:r>
            <a:r>
              <a:rPr lang="da-DK" dirty="0" err="1">
                <a:solidFill>
                  <a:srgbClr val="000000"/>
                </a:solidFill>
                <a:latin typeface="Calibri" panose="020F0502020204030204" pitchFamily="34" charset="0"/>
              </a:rPr>
              <a:t>instead</a:t>
            </a:r>
            <a:r>
              <a:rPr lang="da-DK" dirty="0">
                <a:solidFill>
                  <a:srgbClr val="000000"/>
                </a:solidFill>
                <a:latin typeface="Calibri" panose="020F0502020204030204" pitchFamily="34" charset="0"/>
              </a:rPr>
              <a:t>.</a:t>
            </a:r>
            <a:endParaRPr lang="da-DK" dirty="0"/>
          </a:p>
        </p:txBody>
      </p:sp>
      <p:sp>
        <p:nvSpPr>
          <p:cNvPr id="3" name="Slide Number Placeholder 2">
            <a:extLst>
              <a:ext uri="{FF2B5EF4-FFF2-40B4-BE49-F238E27FC236}">
                <a16:creationId xmlns:a16="http://schemas.microsoft.com/office/drawing/2014/main" id="{66D63912-187A-43CC-B99C-FDFFEED776D7}"/>
              </a:ext>
            </a:extLst>
          </p:cNvPr>
          <p:cNvSpPr>
            <a:spLocks noGrp="1"/>
          </p:cNvSpPr>
          <p:nvPr>
            <p:ph type="sldNum" sz="quarter" idx="12"/>
          </p:nvPr>
        </p:nvSpPr>
        <p:spPr/>
        <p:txBody>
          <a:bodyPr/>
          <a:lstStyle/>
          <a:p>
            <a:fld id="{3CE13DFA-FF72-40D1-A8F1-405256624AEA}" type="slidenum">
              <a:rPr lang="da-DK" smtClean="0"/>
              <a:t>16</a:t>
            </a:fld>
            <a:endParaRPr lang="da-DK" dirty="0"/>
          </a:p>
        </p:txBody>
      </p:sp>
      <p:graphicFrame>
        <p:nvGraphicFramePr>
          <p:cNvPr id="4" name="Table 4">
            <a:extLst>
              <a:ext uri="{FF2B5EF4-FFF2-40B4-BE49-F238E27FC236}">
                <a16:creationId xmlns:a16="http://schemas.microsoft.com/office/drawing/2014/main" id="{40C58B0B-56F1-4CAE-8EB8-29C79C801164}"/>
              </a:ext>
            </a:extLst>
          </p:cNvPr>
          <p:cNvGraphicFramePr>
            <a:graphicFrameLocks noGrp="1"/>
          </p:cNvGraphicFramePr>
          <p:nvPr>
            <p:extLst>
              <p:ext uri="{D42A27DB-BD31-4B8C-83A1-F6EECF244321}">
                <p14:modId xmlns:p14="http://schemas.microsoft.com/office/powerpoint/2010/main" val="3840643911"/>
              </p:ext>
            </p:extLst>
          </p:nvPr>
        </p:nvGraphicFramePr>
        <p:xfrm>
          <a:off x="517445" y="3756824"/>
          <a:ext cx="9708203" cy="736600"/>
        </p:xfrm>
        <a:graphic>
          <a:graphicData uri="http://schemas.openxmlformats.org/drawingml/2006/table">
            <a:tbl>
              <a:tblPr firstRow="1" bandRow="1">
                <a:tableStyleId>{5C22544A-7EE6-4342-B048-85BDC9FD1C3A}</a:tableStyleId>
              </a:tblPr>
              <a:tblGrid>
                <a:gridCol w="2216542">
                  <a:extLst>
                    <a:ext uri="{9D8B030D-6E8A-4147-A177-3AD203B41FA5}">
                      <a16:colId xmlns:a16="http://schemas.microsoft.com/office/drawing/2014/main" val="3125299585"/>
                    </a:ext>
                  </a:extLst>
                </a:gridCol>
                <a:gridCol w="612842">
                  <a:extLst>
                    <a:ext uri="{9D8B030D-6E8A-4147-A177-3AD203B41FA5}">
                      <a16:colId xmlns:a16="http://schemas.microsoft.com/office/drawing/2014/main" val="1328847885"/>
                    </a:ext>
                  </a:extLst>
                </a:gridCol>
                <a:gridCol w="661481">
                  <a:extLst>
                    <a:ext uri="{9D8B030D-6E8A-4147-A177-3AD203B41FA5}">
                      <a16:colId xmlns:a16="http://schemas.microsoft.com/office/drawing/2014/main" val="2168700657"/>
                    </a:ext>
                  </a:extLst>
                </a:gridCol>
                <a:gridCol w="690664">
                  <a:extLst>
                    <a:ext uri="{9D8B030D-6E8A-4147-A177-3AD203B41FA5}">
                      <a16:colId xmlns:a16="http://schemas.microsoft.com/office/drawing/2014/main" val="830710465"/>
                    </a:ext>
                  </a:extLst>
                </a:gridCol>
                <a:gridCol w="642025">
                  <a:extLst>
                    <a:ext uri="{9D8B030D-6E8A-4147-A177-3AD203B41FA5}">
                      <a16:colId xmlns:a16="http://schemas.microsoft.com/office/drawing/2014/main" val="3700002046"/>
                    </a:ext>
                  </a:extLst>
                </a:gridCol>
                <a:gridCol w="4884649">
                  <a:extLst>
                    <a:ext uri="{9D8B030D-6E8A-4147-A177-3AD203B41FA5}">
                      <a16:colId xmlns:a16="http://schemas.microsoft.com/office/drawing/2014/main" val="101663995"/>
                    </a:ext>
                  </a:extLst>
                </a:gridCol>
              </a:tblGrid>
              <a:tr h="0">
                <a:tc>
                  <a:txBody>
                    <a:bodyPr/>
                    <a:lstStyle/>
                    <a:p>
                      <a:r>
                        <a:rPr lang="da-DK" b="0" dirty="0" err="1">
                          <a:solidFill>
                            <a:schemeClr val="tx1"/>
                          </a:solidFill>
                        </a:rPr>
                        <a:t>PowerLevel</a:t>
                      </a:r>
                      <a:r>
                        <a:rPr lang="da-DK" b="0" dirty="0">
                          <a:solidFill>
                            <a:schemeClr val="tx1"/>
                          </a:solidFill>
                        </a:rPr>
                        <a:t>  PL: </a:t>
                      </a:r>
                    </a:p>
                  </a:txBody>
                  <a:tcPr>
                    <a:solidFill>
                      <a:schemeClr val="accent1">
                        <a:lumMod val="20000"/>
                        <a:lumOff val="80000"/>
                      </a:schemeClr>
                    </a:solidFill>
                  </a:tcPr>
                </a:tc>
                <a:tc>
                  <a:txBody>
                    <a:bodyPr/>
                    <a:lstStyle/>
                    <a:p>
                      <a:r>
                        <a:rPr lang="da-DK" b="0" dirty="0">
                          <a:solidFill>
                            <a:schemeClr val="tx1"/>
                          </a:solidFill>
                        </a:rPr>
                        <a:t>12</a:t>
                      </a:r>
                    </a:p>
                  </a:txBody>
                  <a:tcPr>
                    <a:solidFill>
                      <a:schemeClr val="accent1">
                        <a:lumMod val="20000"/>
                        <a:lumOff val="80000"/>
                      </a:schemeClr>
                    </a:solidFill>
                  </a:tcPr>
                </a:tc>
                <a:tc>
                  <a:txBody>
                    <a:bodyPr/>
                    <a:lstStyle/>
                    <a:p>
                      <a:r>
                        <a:rPr lang="da-DK" b="0" dirty="0">
                          <a:solidFill>
                            <a:schemeClr val="tx1"/>
                          </a:solidFill>
                        </a:rPr>
                        <a:t>11</a:t>
                      </a:r>
                    </a:p>
                  </a:txBody>
                  <a:tcPr>
                    <a:solidFill>
                      <a:schemeClr val="accent1">
                        <a:lumMod val="20000"/>
                        <a:lumOff val="80000"/>
                      </a:schemeClr>
                    </a:solidFill>
                  </a:tcPr>
                </a:tc>
                <a:tc>
                  <a:txBody>
                    <a:bodyPr/>
                    <a:lstStyle/>
                    <a:p>
                      <a:r>
                        <a:rPr lang="da-DK" b="0" dirty="0">
                          <a:solidFill>
                            <a:schemeClr val="tx1"/>
                          </a:solidFill>
                        </a:rPr>
                        <a:t>9</a:t>
                      </a:r>
                    </a:p>
                  </a:txBody>
                  <a:tcPr>
                    <a:solidFill>
                      <a:schemeClr val="accent1">
                        <a:lumMod val="20000"/>
                        <a:lumOff val="80000"/>
                      </a:schemeClr>
                    </a:solidFill>
                  </a:tcPr>
                </a:tc>
                <a:tc>
                  <a:txBody>
                    <a:bodyPr/>
                    <a:lstStyle/>
                    <a:p>
                      <a:r>
                        <a:rPr lang="da-DK" b="0" dirty="0">
                          <a:solidFill>
                            <a:schemeClr val="tx1"/>
                          </a:solidFill>
                        </a:rPr>
                        <a:t>0</a:t>
                      </a:r>
                    </a:p>
                  </a:txBody>
                  <a:tcPr>
                    <a:solidFill>
                      <a:schemeClr val="accent1">
                        <a:lumMod val="20000"/>
                        <a:lumOff val="80000"/>
                      </a:schemeClr>
                    </a:solidFill>
                  </a:tcPr>
                </a:tc>
                <a:tc>
                  <a:txBody>
                    <a:bodyPr/>
                    <a:lstStyle/>
                    <a:p>
                      <a:r>
                        <a:rPr lang="en-US" b="0" dirty="0">
                          <a:solidFill>
                            <a:schemeClr val="tx1"/>
                          </a:solidFill>
                        </a:rPr>
                        <a:t>(with the same </a:t>
                      </a:r>
                      <a:r>
                        <a:rPr lang="en-US" b="0" dirty="0" err="1">
                          <a:solidFill>
                            <a:schemeClr val="tx1"/>
                          </a:solidFill>
                        </a:rPr>
                        <a:t>PA_bias</a:t>
                      </a:r>
                      <a:r>
                        <a:rPr lang="en-US" b="0" dirty="0">
                          <a:solidFill>
                            <a:schemeClr val="tx1"/>
                          </a:solidFill>
                        </a:rPr>
                        <a:t> (247) for all PL.)</a:t>
                      </a:r>
                      <a:endParaRPr lang="da-DK" b="0" dirty="0">
                        <a:solidFill>
                          <a:schemeClr val="tx1"/>
                        </a:solidFill>
                      </a:endParaRPr>
                    </a:p>
                  </a:txBody>
                  <a:tcPr>
                    <a:solidFill>
                      <a:schemeClr val="accent1">
                        <a:lumMod val="20000"/>
                        <a:lumOff val="80000"/>
                      </a:schemeClr>
                    </a:solidFill>
                  </a:tcPr>
                </a:tc>
                <a:extLst>
                  <a:ext uri="{0D108BD9-81ED-4DB2-BD59-A6C34878D82A}">
                    <a16:rowId xmlns:a16="http://schemas.microsoft.com/office/drawing/2014/main" val="2591869766"/>
                  </a:ext>
                </a:extLst>
              </a:tr>
              <a:tr h="370840">
                <a:tc>
                  <a:txBody>
                    <a:bodyPr/>
                    <a:lstStyle/>
                    <a:p>
                      <a:r>
                        <a:rPr lang="da-DK" b="0" dirty="0" err="1">
                          <a:solidFill>
                            <a:schemeClr val="tx1"/>
                          </a:solidFill>
                        </a:rPr>
                        <a:t>avg</a:t>
                      </a:r>
                      <a:r>
                        <a:rPr lang="da-DK" b="0" dirty="0">
                          <a:solidFill>
                            <a:schemeClr val="tx1"/>
                          </a:solidFill>
                        </a:rPr>
                        <a:t> </a:t>
                      </a:r>
                      <a:r>
                        <a:rPr lang="da-DK" b="0" dirty="0" err="1">
                          <a:solidFill>
                            <a:schemeClr val="tx1"/>
                          </a:solidFill>
                        </a:rPr>
                        <a:t>basecurrent</a:t>
                      </a:r>
                      <a:r>
                        <a:rPr lang="da-DK" b="0" dirty="0">
                          <a:solidFill>
                            <a:schemeClr val="tx1"/>
                          </a:solidFill>
                        </a:rPr>
                        <a:t> mA: </a:t>
                      </a:r>
                    </a:p>
                  </a:txBody>
                  <a:tcPr>
                    <a:solidFill>
                      <a:schemeClr val="accent1">
                        <a:lumMod val="20000"/>
                        <a:lumOff val="80000"/>
                      </a:schemeClr>
                    </a:solidFill>
                  </a:tcPr>
                </a:tc>
                <a:tc>
                  <a:txBody>
                    <a:bodyPr/>
                    <a:lstStyle/>
                    <a:p>
                      <a:r>
                        <a:rPr lang="da-DK" b="0" dirty="0">
                          <a:solidFill>
                            <a:schemeClr val="tx1"/>
                          </a:solidFill>
                        </a:rPr>
                        <a:t>4.13</a:t>
                      </a:r>
                    </a:p>
                  </a:txBody>
                  <a:tcPr>
                    <a:solidFill>
                      <a:schemeClr val="accent1">
                        <a:lumMod val="20000"/>
                        <a:lumOff val="80000"/>
                      </a:schemeClr>
                    </a:solidFill>
                  </a:tcPr>
                </a:tc>
                <a:tc>
                  <a:txBody>
                    <a:bodyPr/>
                    <a:lstStyle/>
                    <a:p>
                      <a:r>
                        <a:rPr lang="da-DK" b="0" dirty="0">
                          <a:solidFill>
                            <a:schemeClr val="tx1"/>
                          </a:solidFill>
                        </a:rPr>
                        <a:t>4.08</a:t>
                      </a:r>
                    </a:p>
                  </a:txBody>
                  <a:tcPr>
                    <a:solidFill>
                      <a:schemeClr val="accent1">
                        <a:lumMod val="20000"/>
                        <a:lumOff val="80000"/>
                      </a:schemeClr>
                    </a:solidFill>
                  </a:tcPr>
                </a:tc>
                <a:tc>
                  <a:txBody>
                    <a:bodyPr/>
                    <a:lstStyle/>
                    <a:p>
                      <a:r>
                        <a:rPr lang="da-DK" b="0" dirty="0">
                          <a:solidFill>
                            <a:schemeClr val="tx1"/>
                          </a:solidFill>
                        </a:rPr>
                        <a:t>4.05</a:t>
                      </a:r>
                    </a:p>
                  </a:txBody>
                  <a:tcPr>
                    <a:solidFill>
                      <a:schemeClr val="accent1">
                        <a:lumMod val="20000"/>
                        <a:lumOff val="80000"/>
                      </a:schemeClr>
                    </a:solidFill>
                  </a:tcPr>
                </a:tc>
                <a:tc>
                  <a:txBody>
                    <a:bodyPr/>
                    <a:lstStyle/>
                    <a:p>
                      <a:r>
                        <a:rPr lang="da-DK" b="0" dirty="0">
                          <a:solidFill>
                            <a:schemeClr val="tx1"/>
                          </a:solidFill>
                        </a:rPr>
                        <a:t>4.02</a:t>
                      </a:r>
                    </a:p>
                  </a:txBody>
                  <a:tcPr>
                    <a:solidFill>
                      <a:schemeClr val="accent1">
                        <a:lumMod val="20000"/>
                        <a:lumOff val="80000"/>
                      </a:schemeClr>
                    </a:solidFill>
                  </a:tcPr>
                </a:tc>
                <a:tc>
                  <a:txBody>
                    <a:bodyPr/>
                    <a:lstStyle/>
                    <a:p>
                      <a:r>
                        <a:rPr lang="en-US" b="0" dirty="0">
                          <a:solidFill>
                            <a:schemeClr val="tx1"/>
                          </a:solidFill>
                        </a:rPr>
                        <a:t>(to be subtracted from total avg current)</a:t>
                      </a:r>
                    </a:p>
                  </a:txBody>
                  <a:tcPr>
                    <a:solidFill>
                      <a:schemeClr val="accent1">
                        <a:lumMod val="20000"/>
                        <a:lumOff val="80000"/>
                      </a:schemeClr>
                    </a:solidFill>
                  </a:tcPr>
                </a:tc>
                <a:extLst>
                  <a:ext uri="{0D108BD9-81ED-4DB2-BD59-A6C34878D82A}">
                    <a16:rowId xmlns:a16="http://schemas.microsoft.com/office/drawing/2014/main" val="2334341162"/>
                  </a:ext>
                </a:extLst>
              </a:tr>
            </a:tbl>
          </a:graphicData>
        </a:graphic>
      </p:graphicFrame>
    </p:spTree>
    <p:extLst>
      <p:ext uri="{BB962C8B-B14F-4D97-AF65-F5344CB8AC3E}">
        <p14:creationId xmlns:p14="http://schemas.microsoft.com/office/powerpoint/2010/main" val="28278542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F989A5-7D6A-4328-B6E4-5887C719B650}"/>
              </a:ext>
            </a:extLst>
          </p:cNvPr>
          <p:cNvSpPr>
            <a:spLocks noGrp="1"/>
          </p:cNvSpPr>
          <p:nvPr>
            <p:ph type="title"/>
          </p:nvPr>
        </p:nvSpPr>
        <p:spPr>
          <a:xfrm>
            <a:off x="120580" y="113916"/>
            <a:ext cx="11862313" cy="563355"/>
          </a:xfrm>
        </p:spPr>
        <p:txBody>
          <a:bodyPr>
            <a:normAutofit fontScale="90000"/>
          </a:bodyPr>
          <a:lstStyle/>
          <a:p>
            <a:r>
              <a:rPr lang="da-DK" dirty="0"/>
              <a:t>2nd </a:t>
            </a:r>
            <a:r>
              <a:rPr lang="da-DK" dirty="0" err="1"/>
              <a:t>Harmonic</a:t>
            </a:r>
            <a:r>
              <a:rPr lang="da-DK" dirty="0"/>
              <a:t> </a:t>
            </a:r>
            <a:r>
              <a:rPr lang="da-DK" dirty="0" err="1"/>
              <a:t>Loadpull</a:t>
            </a:r>
            <a:r>
              <a:rPr lang="da-DK" dirty="0"/>
              <a:t> </a:t>
            </a:r>
            <a:r>
              <a:rPr lang="da-DK" dirty="0" err="1"/>
              <a:t>setup</a:t>
            </a:r>
            <a:endParaRPr lang="da-DK" sz="3100" dirty="0"/>
          </a:p>
        </p:txBody>
      </p:sp>
      <p:sp>
        <p:nvSpPr>
          <p:cNvPr id="3" name="Slide Number Placeholder 2">
            <a:extLst>
              <a:ext uri="{FF2B5EF4-FFF2-40B4-BE49-F238E27FC236}">
                <a16:creationId xmlns:a16="http://schemas.microsoft.com/office/drawing/2014/main" id="{66D63912-187A-43CC-B99C-FDFFEED776D7}"/>
              </a:ext>
            </a:extLst>
          </p:cNvPr>
          <p:cNvSpPr>
            <a:spLocks noGrp="1"/>
          </p:cNvSpPr>
          <p:nvPr>
            <p:ph type="sldNum" sz="quarter" idx="12"/>
          </p:nvPr>
        </p:nvSpPr>
        <p:spPr/>
        <p:txBody>
          <a:bodyPr/>
          <a:lstStyle/>
          <a:p>
            <a:fld id="{3CE13DFA-FF72-40D1-A8F1-405256624AEA}" type="slidenum">
              <a:rPr lang="da-DK" smtClean="0"/>
              <a:t>17</a:t>
            </a:fld>
            <a:endParaRPr lang="da-DK" dirty="0"/>
          </a:p>
        </p:txBody>
      </p:sp>
      <p:sp>
        <p:nvSpPr>
          <p:cNvPr id="6" name="TextBox 5">
            <a:extLst>
              <a:ext uri="{FF2B5EF4-FFF2-40B4-BE49-F238E27FC236}">
                <a16:creationId xmlns:a16="http://schemas.microsoft.com/office/drawing/2014/main" id="{28A72E61-A1A9-4C95-BE2A-77A73859F0D4}"/>
              </a:ext>
            </a:extLst>
          </p:cNvPr>
          <p:cNvSpPr txBox="1"/>
          <p:nvPr/>
        </p:nvSpPr>
        <p:spPr>
          <a:xfrm>
            <a:off x="245646" y="677271"/>
            <a:ext cx="11701844" cy="5078313"/>
          </a:xfrm>
          <a:prstGeom prst="rect">
            <a:avLst/>
          </a:prstGeom>
          <a:noFill/>
        </p:spPr>
        <p:txBody>
          <a:bodyPr wrap="square" rtlCol="0">
            <a:spAutoFit/>
          </a:bodyPr>
          <a:lstStyle/>
          <a:p>
            <a:r>
              <a:rPr lang="da-DK" dirty="0"/>
              <a:t>① Fundamental= set the impedance which is worstcase for the second harmonic. The swr is adjusted with the variable attenuator, which is shorted at the output, and the phase can be rotated with the linestretcher.</a:t>
            </a:r>
          </a:p>
          <a:p>
            <a:r>
              <a:rPr lang="da-DK" dirty="0"/>
              <a:t>② 2nd harm= Maury 8045N via high-performance diplexer. The hi-freq probe is </a:t>
            </a:r>
            <a:r>
              <a:rPr lang="da-DK" dirty="0" err="1"/>
              <a:t>used</a:t>
            </a:r>
            <a:r>
              <a:rPr lang="da-DK" dirty="0"/>
              <a:t>. Make </a:t>
            </a:r>
            <a:r>
              <a:rPr lang="da-DK" dirty="0" err="1"/>
              <a:t>your</a:t>
            </a:r>
            <a:r>
              <a:rPr lang="da-DK" dirty="0"/>
              <a:t> </a:t>
            </a:r>
            <a:r>
              <a:rPr lang="da-DK" dirty="0" err="1"/>
              <a:t>own</a:t>
            </a:r>
            <a:r>
              <a:rPr lang="da-DK" dirty="0"/>
              <a:t> </a:t>
            </a:r>
            <a:r>
              <a:rPr lang="da-DK" dirty="0" err="1"/>
              <a:t>scale</a:t>
            </a:r>
            <a:r>
              <a:rPr lang="da-DK" dirty="0"/>
              <a:t>.</a:t>
            </a:r>
          </a:p>
          <a:p>
            <a:endParaRPr lang="da-DK" dirty="0"/>
          </a:p>
          <a:p>
            <a:pPr marL="285750" indent="-285750">
              <a:buFont typeface="Arial" panose="020B0604020202020204" pitchFamily="34" charset="0"/>
              <a:buChar char="•"/>
            </a:pPr>
            <a:r>
              <a:rPr lang="da-DK" dirty="0"/>
              <a:t>The diplexer must have very low return loss in order not to offset the gamma circle, and must have very low loss in order not to reduce the maximum swr. </a:t>
            </a:r>
            <a:r>
              <a:rPr lang="da-DK" i="1" dirty="0"/>
              <a:t>As </a:t>
            </a:r>
            <a:r>
              <a:rPr lang="da-DK" i="1" dirty="0" err="1"/>
              <a:t>there</a:t>
            </a:r>
            <a:r>
              <a:rPr lang="da-DK" i="1" dirty="0"/>
              <a:t> </a:t>
            </a:r>
            <a:r>
              <a:rPr lang="da-DK" i="1" dirty="0" err="1"/>
              <a:t>often</a:t>
            </a:r>
            <a:r>
              <a:rPr lang="da-DK" i="1" dirty="0"/>
              <a:t> </a:t>
            </a:r>
            <a:r>
              <a:rPr lang="da-DK" i="1" dirty="0" err="1"/>
              <a:t>will</a:t>
            </a:r>
            <a:r>
              <a:rPr lang="da-DK" i="1" dirty="0"/>
              <a:t> </a:t>
            </a:r>
            <a:r>
              <a:rPr lang="da-DK" i="1" dirty="0" err="1"/>
              <a:t>be</a:t>
            </a:r>
            <a:r>
              <a:rPr lang="da-DK" i="1" dirty="0"/>
              <a:t> </a:t>
            </a:r>
            <a:r>
              <a:rPr lang="da-DK" i="1" dirty="0" err="1"/>
              <a:t>some</a:t>
            </a:r>
            <a:r>
              <a:rPr lang="da-DK" i="1" dirty="0"/>
              <a:t> </a:t>
            </a:r>
            <a:r>
              <a:rPr lang="da-DK" i="1" dirty="0" err="1"/>
              <a:t>swr</a:t>
            </a:r>
            <a:r>
              <a:rPr lang="da-DK" i="1" dirty="0"/>
              <a:t> variation </a:t>
            </a:r>
            <a:r>
              <a:rPr lang="da-DK" i="1" dirty="0" err="1"/>
              <a:t>when</a:t>
            </a:r>
            <a:r>
              <a:rPr lang="da-DK" i="1" dirty="0"/>
              <a:t> tuner </a:t>
            </a:r>
            <a:r>
              <a:rPr lang="da-DK" i="1" dirty="0" err="1"/>
              <a:t>phase</a:t>
            </a:r>
            <a:r>
              <a:rPr lang="da-DK" i="1" dirty="0"/>
              <a:t> (probe x-position) is </a:t>
            </a:r>
            <a:r>
              <a:rPr lang="da-DK" i="1" dirty="0" err="1"/>
              <a:t>changed</a:t>
            </a:r>
            <a:r>
              <a:rPr lang="da-DK" i="1" dirty="0"/>
              <a:t>, </a:t>
            </a:r>
            <a:r>
              <a:rPr lang="da-DK" i="1" dirty="0" err="1"/>
              <a:t>you</a:t>
            </a:r>
            <a:r>
              <a:rPr lang="da-DK" i="1" dirty="0"/>
              <a:t> </a:t>
            </a:r>
            <a:r>
              <a:rPr lang="da-DK" i="1" dirty="0" err="1"/>
              <a:t>should</a:t>
            </a:r>
            <a:r>
              <a:rPr lang="da-DK" i="1" dirty="0"/>
              <a:t> </a:t>
            </a:r>
            <a:r>
              <a:rPr lang="da-DK" i="1" dirty="0" err="1"/>
              <a:t>adjust</a:t>
            </a:r>
            <a:r>
              <a:rPr lang="da-DK" i="1" dirty="0"/>
              <a:t> the </a:t>
            </a:r>
            <a:r>
              <a:rPr lang="da-DK" i="1" dirty="0" err="1"/>
              <a:t>swr</a:t>
            </a:r>
            <a:r>
              <a:rPr lang="da-DK" i="1" dirty="0"/>
              <a:t> (probe y-position) for </a:t>
            </a:r>
            <a:r>
              <a:rPr lang="da-DK" i="1" dirty="0" err="1"/>
              <a:t>each</a:t>
            </a:r>
            <a:r>
              <a:rPr lang="da-DK" i="1" dirty="0"/>
              <a:t> </a:t>
            </a:r>
            <a:r>
              <a:rPr lang="da-DK" i="1" dirty="0" err="1"/>
              <a:t>phase</a:t>
            </a:r>
            <a:r>
              <a:rPr lang="da-DK" i="1" dirty="0"/>
              <a:t>. Note the </a:t>
            </a:r>
            <a:r>
              <a:rPr lang="da-DK" i="1" dirty="0" err="1"/>
              <a:t>correct</a:t>
            </a:r>
            <a:r>
              <a:rPr lang="da-DK" i="1" dirty="0"/>
              <a:t> y-pos </a:t>
            </a:r>
            <a:r>
              <a:rPr lang="da-DK" i="1" dirty="0" err="1"/>
              <a:t>during</a:t>
            </a:r>
            <a:r>
              <a:rPr lang="da-DK" i="1" dirty="0"/>
              <a:t> </a:t>
            </a:r>
            <a:r>
              <a:rPr lang="da-DK" i="1" dirty="0" err="1"/>
              <a:t>calibration</a:t>
            </a:r>
            <a:r>
              <a:rPr lang="da-DK" i="1" dirty="0"/>
              <a:t>.</a:t>
            </a:r>
          </a:p>
          <a:p>
            <a:pPr marL="285750" indent="-285750">
              <a:buFont typeface="Arial" panose="020B0604020202020204" pitchFamily="34" charset="0"/>
              <a:buChar char="•"/>
            </a:pPr>
            <a:r>
              <a:rPr lang="da-DK" dirty="0"/>
              <a:t>As this setup is only used for DUTs without BAW filter (harmonics are not pullable through the BAW filter because of its high harmonic attenuation), the harmonics will have such high level that external triggering is not needed. </a:t>
            </a:r>
          </a:p>
          <a:p>
            <a:pPr marL="285750" indent="-285750">
              <a:buFont typeface="Arial" panose="020B0604020202020204" pitchFamily="34" charset="0"/>
              <a:buChar char="•"/>
            </a:pPr>
            <a:r>
              <a:rPr lang="da-DK" dirty="0"/>
              <a:t>As harmonic loadpull will have negligable effect on fundamental </a:t>
            </a:r>
            <a:r>
              <a:rPr lang="da-DK" dirty="0" err="1"/>
              <a:t>P_out</a:t>
            </a:r>
            <a:r>
              <a:rPr lang="da-DK" dirty="0"/>
              <a:t>, a solution without expensive tuner for </a:t>
            </a:r>
            <a:r>
              <a:rPr lang="da-DK" dirty="0" err="1"/>
              <a:t>setting</a:t>
            </a:r>
            <a:r>
              <a:rPr lang="da-DK" dirty="0"/>
              <a:t> the fundamental load </a:t>
            </a:r>
            <a:r>
              <a:rPr lang="da-DK" dirty="0" err="1"/>
              <a:t>can</a:t>
            </a:r>
            <a:r>
              <a:rPr lang="da-DK" dirty="0"/>
              <a:t> </a:t>
            </a:r>
            <a:r>
              <a:rPr lang="da-DK" dirty="0" err="1"/>
              <a:t>be</a:t>
            </a:r>
            <a:r>
              <a:rPr lang="da-DK" dirty="0"/>
              <a:t> </a:t>
            </a:r>
            <a:r>
              <a:rPr lang="da-DK" dirty="0" err="1"/>
              <a:t>used</a:t>
            </a:r>
            <a:r>
              <a:rPr lang="da-DK" dirty="0"/>
              <a:t>, as </a:t>
            </a:r>
            <a:r>
              <a:rPr lang="da-DK" dirty="0" err="1"/>
              <a:t>we</a:t>
            </a:r>
            <a:r>
              <a:rPr lang="da-DK" dirty="0"/>
              <a:t> </a:t>
            </a:r>
            <a:r>
              <a:rPr lang="da-DK" dirty="0" err="1"/>
              <a:t>don’t</a:t>
            </a:r>
            <a:r>
              <a:rPr lang="da-DK" dirty="0"/>
              <a:t> </a:t>
            </a:r>
            <a:r>
              <a:rPr lang="da-DK" dirty="0" err="1"/>
              <a:t>need</a:t>
            </a:r>
            <a:r>
              <a:rPr lang="da-DK" dirty="0"/>
              <a:t> an output. NB when Fundamental power has to be monitored anyway, a good coupler between diplexer and linestretcher could be used, but calibration will </a:t>
            </a:r>
            <a:r>
              <a:rPr lang="da-DK" dirty="0" err="1"/>
              <a:t>be</a:t>
            </a:r>
            <a:r>
              <a:rPr lang="da-DK" dirty="0"/>
              <a:t> </a:t>
            </a:r>
            <a:r>
              <a:rPr lang="da-DK" dirty="0" err="1"/>
              <a:t>problematic</a:t>
            </a:r>
            <a:r>
              <a:rPr lang="da-DK" dirty="0"/>
              <a:t> </a:t>
            </a:r>
            <a:r>
              <a:rPr lang="da-DK" dirty="0" err="1"/>
              <a:t>because</a:t>
            </a:r>
            <a:r>
              <a:rPr lang="da-DK" dirty="0"/>
              <a:t> of non-50R at </a:t>
            </a:r>
            <a:r>
              <a:rPr lang="da-DK" dirty="0" err="1"/>
              <a:t>both</a:t>
            </a:r>
            <a:r>
              <a:rPr lang="da-DK" dirty="0"/>
              <a:t> </a:t>
            </a:r>
            <a:r>
              <a:rPr lang="da-DK" dirty="0" err="1"/>
              <a:t>ends</a:t>
            </a:r>
            <a:r>
              <a:rPr lang="da-DK" dirty="0"/>
              <a:t>. (an alternative  </a:t>
            </a:r>
            <a:br>
              <a:rPr lang="da-DK" dirty="0"/>
            </a:br>
            <a:r>
              <a:rPr lang="da-DK" dirty="0"/>
              <a:t>solution could be, to use a small </a:t>
            </a:r>
            <a:br>
              <a:rPr lang="da-DK" dirty="0"/>
            </a:br>
            <a:r>
              <a:rPr lang="da-DK" dirty="0"/>
              <a:t>low-inductance R instead of </a:t>
            </a:r>
            <a:br>
              <a:rPr lang="da-DK" dirty="0"/>
            </a:br>
            <a:r>
              <a:rPr lang="da-DK" dirty="0"/>
              <a:t>the short at the var_att output,</a:t>
            </a:r>
            <a:br>
              <a:rPr lang="da-DK" dirty="0"/>
            </a:br>
            <a:r>
              <a:rPr lang="da-DK" dirty="0"/>
              <a:t>and connect the powermeter to </a:t>
            </a:r>
            <a:br>
              <a:rPr lang="da-DK" dirty="0"/>
            </a:br>
            <a:r>
              <a:rPr lang="da-DK" dirty="0"/>
              <a:t>this point via a series 50R)                                    </a:t>
            </a:r>
          </a:p>
        </p:txBody>
      </p:sp>
      <p:pic>
        <p:nvPicPr>
          <p:cNvPr id="7" name="Picture 6">
            <a:extLst>
              <a:ext uri="{FF2B5EF4-FFF2-40B4-BE49-F238E27FC236}">
                <a16:creationId xmlns:a16="http://schemas.microsoft.com/office/drawing/2014/main" id="{45BBC0CF-E04A-4252-B131-E3E70646A335}"/>
              </a:ext>
            </a:extLst>
          </p:cNvPr>
          <p:cNvPicPr>
            <a:picLocks noChangeAspect="1"/>
          </p:cNvPicPr>
          <p:nvPr/>
        </p:nvPicPr>
        <p:blipFill>
          <a:blip r:embed="rId2"/>
          <a:stretch>
            <a:fillRect/>
          </a:stretch>
        </p:blipFill>
        <p:spPr>
          <a:xfrm>
            <a:off x="4056770" y="4179596"/>
            <a:ext cx="6916030" cy="2541879"/>
          </a:xfrm>
          <a:prstGeom prst="rect">
            <a:avLst/>
          </a:prstGeom>
        </p:spPr>
      </p:pic>
    </p:spTree>
    <p:extLst>
      <p:ext uri="{BB962C8B-B14F-4D97-AF65-F5344CB8AC3E}">
        <p14:creationId xmlns:p14="http://schemas.microsoft.com/office/powerpoint/2010/main" val="10724227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F989A5-7D6A-4328-B6E4-5887C719B650}"/>
              </a:ext>
            </a:extLst>
          </p:cNvPr>
          <p:cNvSpPr>
            <a:spLocks noGrp="1"/>
          </p:cNvSpPr>
          <p:nvPr>
            <p:ph type="title"/>
          </p:nvPr>
        </p:nvSpPr>
        <p:spPr>
          <a:xfrm>
            <a:off x="2681350" y="156446"/>
            <a:ext cx="8123274" cy="563355"/>
          </a:xfrm>
        </p:spPr>
        <p:txBody>
          <a:bodyPr>
            <a:normAutofit fontScale="90000"/>
          </a:bodyPr>
          <a:lstStyle/>
          <a:p>
            <a:r>
              <a:rPr lang="da-DK" dirty="0"/>
              <a:t>HiTxPow Module Loadpull setup</a:t>
            </a:r>
            <a:endParaRPr lang="da-DK" sz="3100" dirty="0"/>
          </a:p>
        </p:txBody>
      </p:sp>
      <p:pic>
        <p:nvPicPr>
          <p:cNvPr id="6" name="Picture 5" descr="A close-up of a circuit board&#10;&#10;Description automatically generated with low confidence">
            <a:extLst>
              <a:ext uri="{FF2B5EF4-FFF2-40B4-BE49-F238E27FC236}">
                <a16:creationId xmlns:a16="http://schemas.microsoft.com/office/drawing/2014/main" id="{434E2BAD-B47A-459A-94C7-155877E440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1863"/>
            <a:ext cx="9770030" cy="6538405"/>
          </a:xfrm>
          <a:prstGeom prst="rect">
            <a:avLst/>
          </a:prstGeom>
        </p:spPr>
      </p:pic>
      <p:sp>
        <p:nvSpPr>
          <p:cNvPr id="3" name="Slide Number Placeholder 2">
            <a:extLst>
              <a:ext uri="{FF2B5EF4-FFF2-40B4-BE49-F238E27FC236}">
                <a16:creationId xmlns:a16="http://schemas.microsoft.com/office/drawing/2014/main" id="{66D63912-187A-43CC-B99C-FDFFEED776D7}"/>
              </a:ext>
            </a:extLst>
          </p:cNvPr>
          <p:cNvSpPr>
            <a:spLocks noGrp="1"/>
          </p:cNvSpPr>
          <p:nvPr>
            <p:ph type="sldNum" sz="quarter" idx="12"/>
          </p:nvPr>
        </p:nvSpPr>
        <p:spPr/>
        <p:txBody>
          <a:bodyPr/>
          <a:lstStyle/>
          <a:p>
            <a:fld id="{3CE13DFA-FF72-40D1-A8F1-405256624AEA}" type="slidenum">
              <a:rPr lang="da-DK" smtClean="0"/>
              <a:t>18</a:t>
            </a:fld>
            <a:endParaRPr lang="da-DK"/>
          </a:p>
        </p:txBody>
      </p:sp>
      <p:pic>
        <p:nvPicPr>
          <p:cNvPr id="11" name="Picture 10"/>
          <p:cNvPicPr>
            <a:picLocks noChangeAspect="1"/>
          </p:cNvPicPr>
          <p:nvPr/>
        </p:nvPicPr>
        <p:blipFill>
          <a:blip r:embed="rId3"/>
          <a:stretch>
            <a:fillRect/>
          </a:stretch>
        </p:blipFill>
        <p:spPr>
          <a:xfrm>
            <a:off x="5616706" y="4944140"/>
            <a:ext cx="5207296" cy="1913860"/>
          </a:xfrm>
          <a:prstGeom prst="rect">
            <a:avLst/>
          </a:prstGeom>
        </p:spPr>
      </p:pic>
      <p:sp>
        <p:nvSpPr>
          <p:cNvPr id="4" name="TextBox 3"/>
          <p:cNvSpPr txBox="1"/>
          <p:nvPr/>
        </p:nvSpPr>
        <p:spPr>
          <a:xfrm>
            <a:off x="9961685" y="1891917"/>
            <a:ext cx="2053106" cy="2031325"/>
          </a:xfrm>
          <a:prstGeom prst="rect">
            <a:avLst/>
          </a:prstGeom>
          <a:noFill/>
        </p:spPr>
        <p:txBody>
          <a:bodyPr wrap="square" rtlCol="0">
            <a:spAutoFit/>
          </a:bodyPr>
          <a:lstStyle/>
          <a:p>
            <a:endParaRPr lang="en-US" dirty="0"/>
          </a:p>
          <a:p>
            <a:r>
              <a:rPr lang="en-US" dirty="0"/>
              <a:t>Adjust the probe-screw for each phase as noted during calibration, in order to keep the correct </a:t>
            </a:r>
            <a:r>
              <a:rPr lang="en-US" dirty="0" err="1"/>
              <a:t>swr</a:t>
            </a:r>
            <a:r>
              <a:rPr lang="en-US" dirty="0"/>
              <a:t>.</a:t>
            </a:r>
          </a:p>
        </p:txBody>
      </p:sp>
    </p:spTree>
    <p:extLst>
      <p:ext uri="{BB962C8B-B14F-4D97-AF65-F5344CB8AC3E}">
        <p14:creationId xmlns:p14="http://schemas.microsoft.com/office/powerpoint/2010/main" val="13736555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F989A5-7D6A-4328-B6E4-5887C719B650}"/>
              </a:ext>
            </a:extLst>
          </p:cNvPr>
          <p:cNvSpPr>
            <a:spLocks noGrp="1"/>
          </p:cNvSpPr>
          <p:nvPr>
            <p:ph type="title"/>
          </p:nvPr>
        </p:nvSpPr>
        <p:spPr>
          <a:xfrm>
            <a:off x="120580" y="113916"/>
            <a:ext cx="11826910" cy="1022410"/>
          </a:xfrm>
        </p:spPr>
        <p:txBody>
          <a:bodyPr>
            <a:normAutofit/>
          </a:bodyPr>
          <a:lstStyle/>
          <a:p>
            <a:r>
              <a:rPr lang="da-DK" dirty="0"/>
              <a:t>The importance of a good diplexer</a:t>
            </a:r>
            <a:endParaRPr lang="da-DK" sz="3100" dirty="0"/>
          </a:p>
        </p:txBody>
      </p:sp>
      <p:sp>
        <p:nvSpPr>
          <p:cNvPr id="12" name="TextBox 11">
            <a:extLst>
              <a:ext uri="{FF2B5EF4-FFF2-40B4-BE49-F238E27FC236}">
                <a16:creationId xmlns:a16="http://schemas.microsoft.com/office/drawing/2014/main" id="{016E9E64-AF90-42BD-AF14-48CCB9B19B92}"/>
              </a:ext>
            </a:extLst>
          </p:cNvPr>
          <p:cNvSpPr txBox="1"/>
          <p:nvPr/>
        </p:nvSpPr>
        <p:spPr>
          <a:xfrm>
            <a:off x="520995" y="1146959"/>
            <a:ext cx="10983433" cy="2862322"/>
          </a:xfrm>
          <a:prstGeom prst="rect">
            <a:avLst/>
          </a:prstGeom>
          <a:noFill/>
        </p:spPr>
        <p:txBody>
          <a:bodyPr wrap="square" rtlCol="0">
            <a:spAutoFit/>
          </a:bodyPr>
          <a:lstStyle/>
          <a:p>
            <a:r>
              <a:rPr lang="da-DK" dirty="0"/>
              <a:t>When doing 2nd harmonic loadpull through a diplexer, </a:t>
            </a:r>
            <a:r>
              <a:rPr lang="da-DK" dirty="0" err="1"/>
              <a:t>its</a:t>
            </a:r>
            <a:r>
              <a:rPr lang="da-DK" dirty="0"/>
              <a:t> </a:t>
            </a:r>
            <a:r>
              <a:rPr lang="da-DK" dirty="0" err="1"/>
              <a:t>ReturnLoss</a:t>
            </a:r>
            <a:r>
              <a:rPr lang="da-DK" dirty="0"/>
              <a:t> shall be exceptionally good in order not to offset the gamma circle dramatically.</a:t>
            </a:r>
          </a:p>
          <a:p>
            <a:r>
              <a:rPr lang="da-DK" dirty="0"/>
              <a:t>Here is the 4880MHz swr obtained at the DUT side through 3 different diplexers, with a swr=8 loadpull from 0 to 360 degrees on the highpass port:</a:t>
            </a:r>
          </a:p>
          <a:p>
            <a:endParaRPr lang="da-DK" dirty="0"/>
          </a:p>
          <a:p>
            <a:r>
              <a:rPr lang="da-DK" dirty="0"/>
              <a:t> </a:t>
            </a:r>
            <a:r>
              <a:rPr lang="da-DK" dirty="0" err="1"/>
              <a:t>Minicircuits</a:t>
            </a:r>
            <a:r>
              <a:rPr lang="da-DK" dirty="0"/>
              <a:t>	                                   Wainwright   			       Custom design</a:t>
            </a:r>
          </a:p>
          <a:p>
            <a:r>
              <a:rPr lang="da-DK" dirty="0"/>
              <a:t> ZDSS-3G4G-S+			WDK2400/3000-4800/12750-S3	       (no </a:t>
            </a:r>
            <a:r>
              <a:rPr lang="da-DK" dirty="0" err="1"/>
              <a:t>vendor</a:t>
            </a:r>
            <a:r>
              <a:rPr lang="da-DK" dirty="0"/>
              <a:t> </a:t>
            </a:r>
            <a:r>
              <a:rPr lang="da-DK" dirty="0" err="1"/>
              <a:t>found</a:t>
            </a:r>
            <a:r>
              <a:rPr lang="da-DK" dirty="0"/>
              <a:t> </a:t>
            </a:r>
            <a:r>
              <a:rPr lang="da-DK" dirty="0" err="1"/>
              <a:t>yet</a:t>
            </a:r>
            <a:r>
              <a:rPr lang="da-DK" dirty="0"/>
              <a:t>)</a:t>
            </a:r>
          </a:p>
          <a:p>
            <a:r>
              <a:rPr lang="da-DK" dirty="0"/>
              <a:t>  </a:t>
            </a:r>
            <a:r>
              <a:rPr lang="da-DK" b="1" dirty="0"/>
              <a:t>ReturnLoss= 14.6dB                                     RL= 25.6dB                                                     RL= 40dB</a:t>
            </a:r>
          </a:p>
          <a:p>
            <a:r>
              <a:rPr lang="da-DK" dirty="0"/>
              <a:t>  InsertionLoss= 0.58dB                                  IL= 0.39dB                                                      IL= 0.2dB</a:t>
            </a:r>
          </a:p>
          <a:p>
            <a:r>
              <a:rPr lang="da-DK" dirty="0"/>
              <a:t>  StopBand= -50dB                                          SB= -72dB                                                       SB= -30dB</a:t>
            </a:r>
          </a:p>
        </p:txBody>
      </p:sp>
      <p:sp>
        <p:nvSpPr>
          <p:cNvPr id="3" name="Slide Number Placeholder 2">
            <a:extLst>
              <a:ext uri="{FF2B5EF4-FFF2-40B4-BE49-F238E27FC236}">
                <a16:creationId xmlns:a16="http://schemas.microsoft.com/office/drawing/2014/main" id="{10910D97-EBB5-493A-AACB-56C229C0E08D}"/>
              </a:ext>
            </a:extLst>
          </p:cNvPr>
          <p:cNvSpPr>
            <a:spLocks noGrp="1"/>
          </p:cNvSpPr>
          <p:nvPr>
            <p:ph type="sldNum" sz="quarter" idx="12"/>
          </p:nvPr>
        </p:nvSpPr>
        <p:spPr/>
        <p:txBody>
          <a:bodyPr/>
          <a:lstStyle/>
          <a:p>
            <a:fld id="{3CE13DFA-FF72-40D1-A8F1-405256624AEA}" type="slidenum">
              <a:rPr lang="da-DK" smtClean="0"/>
              <a:t>19</a:t>
            </a:fld>
            <a:endParaRPr lang="da-DK"/>
          </a:p>
        </p:txBody>
      </p:sp>
      <p:pic>
        <p:nvPicPr>
          <p:cNvPr id="11" name="Picture 10"/>
          <p:cNvPicPr>
            <a:picLocks noChangeAspect="1"/>
          </p:cNvPicPr>
          <p:nvPr/>
        </p:nvPicPr>
        <p:blipFill>
          <a:blip r:embed="rId2"/>
          <a:stretch>
            <a:fillRect/>
          </a:stretch>
        </p:blipFill>
        <p:spPr>
          <a:xfrm>
            <a:off x="8031129" y="3710755"/>
            <a:ext cx="3671507" cy="2488466"/>
          </a:xfrm>
          <a:prstGeom prst="rect">
            <a:avLst/>
          </a:prstGeom>
        </p:spPr>
      </p:pic>
      <p:pic>
        <p:nvPicPr>
          <p:cNvPr id="13" name="Picture 12"/>
          <p:cNvPicPr>
            <a:picLocks noChangeAspect="1"/>
          </p:cNvPicPr>
          <p:nvPr/>
        </p:nvPicPr>
        <p:blipFill>
          <a:blip r:embed="rId3"/>
          <a:stretch>
            <a:fillRect/>
          </a:stretch>
        </p:blipFill>
        <p:spPr>
          <a:xfrm>
            <a:off x="282833" y="3710755"/>
            <a:ext cx="3619538" cy="2497991"/>
          </a:xfrm>
          <a:prstGeom prst="rect">
            <a:avLst/>
          </a:prstGeom>
        </p:spPr>
      </p:pic>
      <p:pic>
        <p:nvPicPr>
          <p:cNvPr id="14" name="Picture 13"/>
          <p:cNvPicPr>
            <a:picLocks noChangeAspect="1"/>
          </p:cNvPicPr>
          <p:nvPr/>
        </p:nvPicPr>
        <p:blipFill>
          <a:blip r:embed="rId4"/>
          <a:stretch>
            <a:fillRect/>
          </a:stretch>
        </p:blipFill>
        <p:spPr>
          <a:xfrm>
            <a:off x="4195761" y="3710755"/>
            <a:ext cx="3609342" cy="2497991"/>
          </a:xfrm>
          <a:prstGeom prst="rect">
            <a:avLst/>
          </a:prstGeom>
        </p:spPr>
      </p:pic>
    </p:spTree>
    <p:extLst>
      <p:ext uri="{BB962C8B-B14F-4D97-AF65-F5344CB8AC3E}">
        <p14:creationId xmlns:p14="http://schemas.microsoft.com/office/powerpoint/2010/main" val="10927982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Map&#10;&#10;Description automatically generated with medium confidence">
            <a:extLst>
              <a:ext uri="{FF2B5EF4-FFF2-40B4-BE49-F238E27FC236}">
                <a16:creationId xmlns:a16="http://schemas.microsoft.com/office/drawing/2014/main" id="{1A4C2403-B9FD-4132-848E-6DE86B76D6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16317"/>
            <a:ext cx="8901476" cy="5441683"/>
          </a:xfrm>
          <a:prstGeom prst="rect">
            <a:avLst/>
          </a:prstGeom>
        </p:spPr>
      </p:pic>
      <p:sp>
        <p:nvSpPr>
          <p:cNvPr id="2" name="Title 1">
            <a:extLst>
              <a:ext uri="{FF2B5EF4-FFF2-40B4-BE49-F238E27FC236}">
                <a16:creationId xmlns:a16="http://schemas.microsoft.com/office/drawing/2014/main" id="{0FF989A5-7D6A-4328-B6E4-5887C719B650}"/>
              </a:ext>
            </a:extLst>
          </p:cNvPr>
          <p:cNvSpPr>
            <a:spLocks noGrp="1"/>
          </p:cNvSpPr>
          <p:nvPr>
            <p:ph type="title"/>
          </p:nvPr>
        </p:nvSpPr>
        <p:spPr>
          <a:xfrm>
            <a:off x="838200" y="206705"/>
            <a:ext cx="5353050" cy="1212520"/>
          </a:xfrm>
        </p:spPr>
        <p:txBody>
          <a:bodyPr>
            <a:normAutofit fontScale="90000"/>
          </a:bodyPr>
          <a:lstStyle/>
          <a:p>
            <a:r>
              <a:rPr lang="da-DK" dirty="0"/>
              <a:t>The Panacea DUT;</a:t>
            </a:r>
            <a:br>
              <a:rPr lang="da-DK" dirty="0"/>
            </a:br>
            <a:r>
              <a:rPr lang="da-DK" dirty="0"/>
              <a:t>its RF front-end circuit</a:t>
            </a:r>
          </a:p>
        </p:txBody>
      </p:sp>
      <p:sp>
        <p:nvSpPr>
          <p:cNvPr id="3" name="Slide Number Placeholder 2">
            <a:extLst>
              <a:ext uri="{FF2B5EF4-FFF2-40B4-BE49-F238E27FC236}">
                <a16:creationId xmlns:a16="http://schemas.microsoft.com/office/drawing/2014/main" id="{F2601426-D8A4-4935-9DF0-3D9E0B49C428}"/>
              </a:ext>
            </a:extLst>
          </p:cNvPr>
          <p:cNvSpPr>
            <a:spLocks noGrp="1"/>
          </p:cNvSpPr>
          <p:nvPr>
            <p:ph type="sldNum" sz="quarter" idx="12"/>
          </p:nvPr>
        </p:nvSpPr>
        <p:spPr/>
        <p:txBody>
          <a:bodyPr/>
          <a:lstStyle/>
          <a:p>
            <a:fld id="{3CE13DFA-FF72-40D1-A8F1-405256624AEA}" type="slidenum">
              <a:rPr lang="da-DK" smtClean="0"/>
              <a:t>2</a:t>
            </a:fld>
            <a:endParaRPr lang="da-DK"/>
          </a:p>
        </p:txBody>
      </p:sp>
      <p:pic>
        <p:nvPicPr>
          <p:cNvPr id="7" name="Picture 6"/>
          <p:cNvPicPr>
            <a:picLocks noChangeAspect="1"/>
          </p:cNvPicPr>
          <p:nvPr/>
        </p:nvPicPr>
        <p:blipFill>
          <a:blip r:embed="rId3"/>
          <a:stretch>
            <a:fillRect/>
          </a:stretch>
        </p:blipFill>
        <p:spPr>
          <a:xfrm>
            <a:off x="5937058" y="85973"/>
            <a:ext cx="6019499" cy="2907970"/>
          </a:xfrm>
          <a:prstGeom prst="rect">
            <a:avLst/>
          </a:prstGeom>
          <a:ln>
            <a:solidFill>
              <a:schemeClr val="accent1"/>
            </a:solidFill>
          </a:ln>
        </p:spPr>
      </p:pic>
      <p:sp>
        <p:nvSpPr>
          <p:cNvPr id="4" name="TextBox 3">
            <a:extLst>
              <a:ext uri="{FF2B5EF4-FFF2-40B4-BE49-F238E27FC236}">
                <a16:creationId xmlns:a16="http://schemas.microsoft.com/office/drawing/2014/main" id="{C7A48B37-DB92-4248-9FB4-719915E9D0EF}"/>
              </a:ext>
            </a:extLst>
          </p:cNvPr>
          <p:cNvSpPr txBox="1"/>
          <p:nvPr/>
        </p:nvSpPr>
        <p:spPr>
          <a:xfrm>
            <a:off x="9236539" y="4018402"/>
            <a:ext cx="2315183" cy="2585323"/>
          </a:xfrm>
          <a:prstGeom prst="rect">
            <a:avLst/>
          </a:prstGeom>
          <a:noFill/>
        </p:spPr>
        <p:txBody>
          <a:bodyPr wrap="square" rtlCol="0">
            <a:spAutoFit/>
          </a:bodyPr>
          <a:lstStyle/>
          <a:p>
            <a:r>
              <a:rPr lang="da-DK" dirty="0"/>
              <a:t>Layer1</a:t>
            </a:r>
          </a:p>
          <a:p>
            <a:endParaRPr lang="da-DK" dirty="0"/>
          </a:p>
          <a:p>
            <a:r>
              <a:rPr lang="da-DK" dirty="0" err="1"/>
              <a:t>Layer</a:t>
            </a:r>
            <a:r>
              <a:rPr lang="da-DK" dirty="0"/>
              <a:t> 3</a:t>
            </a:r>
          </a:p>
          <a:p>
            <a:endParaRPr lang="da-DK" dirty="0"/>
          </a:p>
          <a:p>
            <a:r>
              <a:rPr lang="da-DK" dirty="0"/>
              <a:t>(</a:t>
            </a:r>
            <a:r>
              <a:rPr lang="da-DK" dirty="0" err="1"/>
              <a:t>there</a:t>
            </a:r>
            <a:r>
              <a:rPr lang="da-DK" dirty="0"/>
              <a:t> is ground in most of Layer2)</a:t>
            </a:r>
          </a:p>
          <a:p>
            <a:endParaRPr lang="da-DK" dirty="0"/>
          </a:p>
          <a:p>
            <a:r>
              <a:rPr lang="da-DK" dirty="0"/>
              <a:t>C and L </a:t>
            </a:r>
            <a:r>
              <a:rPr lang="da-DK" dirty="0" err="1"/>
              <a:t>are</a:t>
            </a:r>
            <a:r>
              <a:rPr lang="da-DK" dirty="0"/>
              <a:t> 01005 components</a:t>
            </a:r>
          </a:p>
        </p:txBody>
      </p:sp>
      <p:cxnSp>
        <p:nvCxnSpPr>
          <p:cNvPr id="8" name="Straight Arrow Connector 7">
            <a:extLst>
              <a:ext uri="{FF2B5EF4-FFF2-40B4-BE49-F238E27FC236}">
                <a16:creationId xmlns:a16="http://schemas.microsoft.com/office/drawing/2014/main" id="{D92FB298-42E5-47ED-8A66-FF050D6C2FA0}"/>
              </a:ext>
            </a:extLst>
          </p:cNvPr>
          <p:cNvCxnSpPr>
            <a:cxnSpLocks/>
          </p:cNvCxnSpPr>
          <p:nvPr/>
        </p:nvCxnSpPr>
        <p:spPr>
          <a:xfrm flipH="1" flipV="1">
            <a:off x="8610601" y="3939703"/>
            <a:ext cx="689042" cy="32607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82697415-CAD8-4A87-96C8-4352F608E7D9}"/>
              </a:ext>
            </a:extLst>
          </p:cNvPr>
          <p:cNvCxnSpPr>
            <a:cxnSpLocks/>
          </p:cNvCxnSpPr>
          <p:nvPr/>
        </p:nvCxnSpPr>
        <p:spPr>
          <a:xfrm flipH="1">
            <a:off x="8610601" y="4846563"/>
            <a:ext cx="689042" cy="4550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6A1031C3-7DF2-4327-93EC-7D07C3D79619}"/>
              </a:ext>
            </a:extLst>
          </p:cNvPr>
          <p:cNvSpPr txBox="1"/>
          <p:nvPr/>
        </p:nvSpPr>
        <p:spPr>
          <a:xfrm>
            <a:off x="323850" y="6466629"/>
            <a:ext cx="4159985" cy="369332"/>
          </a:xfrm>
          <a:prstGeom prst="rect">
            <a:avLst/>
          </a:prstGeom>
          <a:noFill/>
        </p:spPr>
        <p:txBody>
          <a:bodyPr wrap="none" rtlCol="0">
            <a:spAutoFit/>
          </a:bodyPr>
          <a:lstStyle/>
          <a:p>
            <a:r>
              <a:rPr lang="da-DK" dirty="0" err="1"/>
              <a:t>Size</a:t>
            </a:r>
            <a:r>
              <a:rPr lang="da-DK" dirty="0"/>
              <a:t> of </a:t>
            </a:r>
            <a:r>
              <a:rPr lang="da-DK" dirty="0" err="1"/>
              <a:t>displayed</a:t>
            </a:r>
            <a:r>
              <a:rPr lang="da-DK" dirty="0"/>
              <a:t> </a:t>
            </a:r>
            <a:r>
              <a:rPr lang="da-DK" dirty="0" err="1"/>
              <a:t>cutout</a:t>
            </a:r>
            <a:r>
              <a:rPr lang="da-DK" dirty="0"/>
              <a:t> of pcb is 2.5x4mm</a:t>
            </a:r>
          </a:p>
        </p:txBody>
      </p:sp>
    </p:spTree>
    <p:extLst>
      <p:ext uri="{BB962C8B-B14F-4D97-AF65-F5344CB8AC3E}">
        <p14:creationId xmlns:p14="http://schemas.microsoft.com/office/powerpoint/2010/main" val="16938886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F989A5-7D6A-4328-B6E4-5887C719B650}"/>
              </a:ext>
            </a:extLst>
          </p:cNvPr>
          <p:cNvSpPr>
            <a:spLocks noGrp="1"/>
          </p:cNvSpPr>
          <p:nvPr>
            <p:ph type="title"/>
          </p:nvPr>
        </p:nvSpPr>
        <p:spPr>
          <a:xfrm>
            <a:off x="120580" y="113916"/>
            <a:ext cx="11826910" cy="563355"/>
          </a:xfrm>
        </p:spPr>
        <p:txBody>
          <a:bodyPr>
            <a:normAutofit fontScale="90000"/>
          </a:bodyPr>
          <a:lstStyle/>
          <a:p>
            <a:r>
              <a:rPr lang="da-DK" dirty="0"/>
              <a:t>Loss calibration</a:t>
            </a:r>
            <a:endParaRPr lang="da-DK" sz="3100" dirty="0"/>
          </a:p>
        </p:txBody>
      </p:sp>
      <p:sp>
        <p:nvSpPr>
          <p:cNvPr id="3" name="Slide Number Placeholder 2">
            <a:extLst>
              <a:ext uri="{FF2B5EF4-FFF2-40B4-BE49-F238E27FC236}">
                <a16:creationId xmlns:a16="http://schemas.microsoft.com/office/drawing/2014/main" id="{66D63912-187A-43CC-B99C-FDFFEED776D7}"/>
              </a:ext>
            </a:extLst>
          </p:cNvPr>
          <p:cNvSpPr>
            <a:spLocks noGrp="1"/>
          </p:cNvSpPr>
          <p:nvPr>
            <p:ph type="sldNum" sz="quarter" idx="12"/>
          </p:nvPr>
        </p:nvSpPr>
        <p:spPr/>
        <p:txBody>
          <a:bodyPr/>
          <a:lstStyle/>
          <a:p>
            <a:fld id="{3CE13DFA-FF72-40D1-A8F1-405256624AEA}" type="slidenum">
              <a:rPr lang="da-DK" smtClean="0"/>
              <a:t>20</a:t>
            </a:fld>
            <a:endParaRPr lang="da-DK" dirty="0"/>
          </a:p>
        </p:txBody>
      </p:sp>
      <p:sp>
        <p:nvSpPr>
          <p:cNvPr id="9" name="Rectangle 5"/>
          <p:cNvSpPr>
            <a:spLocks noChangeArrowheads="1"/>
          </p:cNvSpPr>
          <p:nvPr/>
        </p:nvSpPr>
        <p:spPr bwMode="auto">
          <a:xfrm>
            <a:off x="680483" y="222326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000" b="0" i="0" u="none" strike="noStrike" cap="none" normalizeH="0" baseline="0">
                <a:ln>
                  <a:noFill/>
                </a:ln>
                <a:solidFill>
                  <a:srgbClr val="000000"/>
                </a:solidFill>
                <a:effectLst/>
                <a:latin typeface="Arial" panose="020B0604020202020204" pitchFamily="34" charset="0"/>
                <a:ea typeface="MS Mincho"/>
                <a:cs typeface="Arial" panose="020B0604020202020204" pitchFamily="34" charset="0"/>
              </a:rPr>
              <a:t>     </a:t>
            </a:r>
            <a:endParaRPr kumimoji="0" lang="en-GB" altLang="en-US" sz="1800" b="0" i="0" u="none" strike="noStrike" cap="none" normalizeH="0" baseline="0">
              <a:ln>
                <a:noFill/>
              </a:ln>
              <a:solidFill>
                <a:schemeClr val="tx1"/>
              </a:solidFill>
              <a:effectLst/>
              <a:latin typeface="Arial" panose="020B0604020202020204" pitchFamily="34" charset="0"/>
            </a:endParaRPr>
          </a:p>
        </p:txBody>
      </p:sp>
      <p:sp>
        <p:nvSpPr>
          <p:cNvPr id="11" name="Rectangle 7"/>
          <p:cNvSpPr>
            <a:spLocks noChangeArrowheads="1"/>
          </p:cNvSpPr>
          <p:nvPr/>
        </p:nvSpPr>
        <p:spPr bwMode="auto">
          <a:xfrm>
            <a:off x="680483" y="310908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mc:AlternateContent xmlns:mc="http://schemas.openxmlformats.org/markup-compatibility/2006" xmlns:a14="http://schemas.microsoft.com/office/drawing/2010/main">
        <mc:Choice Requires="a14">
          <p:sp>
            <p:nvSpPr>
              <p:cNvPr id="8" name="TextBox 7"/>
              <p:cNvSpPr txBox="1"/>
              <p:nvPr/>
            </p:nvSpPr>
            <p:spPr>
              <a:xfrm>
                <a:off x="567563" y="927960"/>
                <a:ext cx="10932943" cy="5308505"/>
              </a:xfrm>
              <a:prstGeom prst="rect">
                <a:avLst/>
              </a:prstGeom>
              <a:noFill/>
            </p:spPr>
            <p:txBody>
              <a:bodyPr wrap="square" lIns="0" tIns="0" rIns="0" bIns="0" rtlCol="0">
                <a:spAutoFit/>
              </a:bodyPr>
              <a:lstStyle/>
              <a:p>
                <a:r>
                  <a:rPr lang="da-DK" dirty="0"/>
                  <a:t>We have to use powergain, because we know the load impedance but not the source impedance.</a:t>
                </a:r>
              </a:p>
              <a:p>
                <a:r>
                  <a:rPr lang="da-DK" dirty="0"/>
                  <a:t>Powergain from DUT to Powermeter (The DUT is looking into S11) = </a:t>
                </a:r>
              </a:p>
              <a:p>
                <a:endParaRPr lang="en-US" i="1" dirty="0">
                  <a:latin typeface="Cambria Math" panose="02040503050406030204" pitchFamily="18" charset="0"/>
                </a:endParaRPr>
              </a:p>
              <a:p>
                <a14:m>
                  <m:oMath xmlns:m="http://schemas.openxmlformats.org/officeDocument/2006/math">
                    <m:r>
                      <a:rPr lang="en-US" b="0" i="1" smtClean="0">
                        <a:latin typeface="Cambria Math" panose="02040503050406030204" pitchFamily="18" charset="0"/>
                      </a:rPr>
                      <m:t>𝐺</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𝑃𝑙𝑜𝑎𝑑</m:t>
                        </m:r>
                      </m:num>
                      <m:den>
                        <m:r>
                          <a:rPr lang="en-US" b="0" i="1" smtClean="0">
                            <a:latin typeface="Cambria Math" panose="02040503050406030204" pitchFamily="18" charset="0"/>
                          </a:rPr>
                          <m:t>𝑃𝑖𝑛</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1−</m:t>
                        </m:r>
                        <m:d>
                          <m:dPr>
                            <m:begChr m:val="|"/>
                            <m:endChr m:val="|"/>
                            <m:ctrlPr>
                              <a:rPr lang="en-US" b="0" i="1" smtClean="0">
                                <a:latin typeface="Cambria Math" panose="02040503050406030204" pitchFamily="18" charset="0"/>
                              </a:rPr>
                            </m:ctrlPr>
                          </m:dPr>
                          <m:e>
                            <m:r>
                              <m:rPr>
                                <m:sty m:val="p"/>
                              </m:rPr>
                              <a:rPr lang="en-US" b="0" i="0" smtClean="0">
                                <a:latin typeface="Cambria Math" panose="02040503050406030204" pitchFamily="18" charset="0"/>
                              </a:rPr>
                              <m:t>Γ</m:t>
                            </m:r>
                            <m:r>
                              <a:rPr lang="en-US" b="0" i="1" smtClean="0">
                                <a:latin typeface="Cambria Math" panose="02040503050406030204" pitchFamily="18" charset="0"/>
                              </a:rPr>
                              <m:t>1</m:t>
                            </m:r>
                          </m:e>
                        </m:d>
                        <m:r>
                          <a:rPr lang="en-US" b="0" i="1" baseline="30000" smtClean="0">
                            <a:latin typeface="Cambria Math" panose="02040503050406030204" pitchFamily="18" charset="0"/>
                          </a:rPr>
                          <m:t>2</m:t>
                        </m:r>
                      </m:den>
                    </m:f>
                  </m:oMath>
                </a14:m>
                <a:r>
                  <a:rPr lang="en-US" b="0" dirty="0"/>
                  <a:t>  |S21|</a:t>
                </a:r>
                <a:r>
                  <a:rPr lang="en-US" b="0" baseline="30000" dirty="0"/>
                  <a:t>2</a:t>
                </a:r>
                <a:r>
                  <a:rPr lang="en-US" b="0" dirty="0"/>
                  <a:t>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1</m:t>
                        </m:r>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r>
                              <m:rPr>
                                <m:sty m:val="p"/>
                              </m:rPr>
                              <a:rPr lang="en-US" i="0">
                                <a:latin typeface="Cambria Math" panose="02040503050406030204" pitchFamily="18" charset="0"/>
                              </a:rPr>
                              <m:t>Γ</m:t>
                            </m:r>
                            <m:r>
                              <a:rPr lang="en-US" b="0" i="1" baseline="-25000" smtClean="0">
                                <a:latin typeface="Cambria Math" panose="02040503050406030204" pitchFamily="18" charset="0"/>
                              </a:rPr>
                              <m:t>𝐿</m:t>
                            </m:r>
                          </m:e>
                        </m:d>
                        <m:r>
                          <a:rPr lang="en-US" i="1" baseline="30000">
                            <a:latin typeface="Cambria Math" panose="02040503050406030204" pitchFamily="18" charset="0"/>
                          </a:rPr>
                          <m:t>2</m:t>
                        </m:r>
                      </m:num>
                      <m:den>
                        <m:r>
                          <a:rPr lang="en-US" i="1">
                            <a:latin typeface="Cambria Math" panose="02040503050406030204" pitchFamily="18" charset="0"/>
                          </a:rPr>
                          <m:t>1−</m:t>
                        </m:r>
                        <m:d>
                          <m:dPr>
                            <m:begChr m:val="|"/>
                            <m:endChr m:val="|"/>
                            <m:ctrlPr>
                              <a:rPr lang="en-US" i="1">
                                <a:latin typeface="Cambria Math" panose="02040503050406030204" pitchFamily="18" charset="0"/>
                              </a:rPr>
                            </m:ctrlPr>
                          </m:dPr>
                          <m:e>
                            <m:r>
                              <m:rPr>
                                <m:sty m:val="p"/>
                              </m:rPr>
                              <a:rPr lang="en-US" i="0">
                                <a:latin typeface="Cambria Math" panose="02040503050406030204" pitchFamily="18" charset="0"/>
                              </a:rPr>
                              <m:t>Γ</m:t>
                            </m:r>
                            <m:r>
                              <a:rPr lang="en-US" b="0" i="1" baseline="-25000" smtClean="0">
                                <a:latin typeface="Cambria Math" panose="02040503050406030204" pitchFamily="18" charset="0"/>
                              </a:rPr>
                              <m:t>𝐿</m:t>
                            </m:r>
                            <m:r>
                              <a:rPr lang="en-US" b="0" i="1" smtClean="0">
                                <a:latin typeface="Cambria Math" panose="02040503050406030204" pitchFamily="18" charset="0"/>
                              </a:rPr>
                              <m:t>𝑆</m:t>
                            </m:r>
                            <m:r>
                              <a:rPr lang="en-US" b="0" i="1" smtClean="0">
                                <a:latin typeface="Cambria Math" panose="02040503050406030204" pitchFamily="18" charset="0"/>
                              </a:rPr>
                              <m:t>22</m:t>
                            </m:r>
                          </m:e>
                        </m:d>
                        <m:r>
                          <a:rPr lang="en-US" i="1" baseline="30000">
                            <a:latin typeface="Cambria Math" panose="02040503050406030204" pitchFamily="18" charset="0"/>
                          </a:rPr>
                          <m:t>2</m:t>
                        </m:r>
                      </m:den>
                    </m:f>
                  </m:oMath>
                </a14:m>
                <a:r>
                  <a:rPr lang="en-US" b="0" dirty="0"/>
                  <a:t>  , where </a:t>
                </a:r>
                <a14:m>
                  <m:oMath xmlns:m="http://schemas.openxmlformats.org/officeDocument/2006/math">
                    <m:r>
                      <m:rPr>
                        <m:sty m:val="p"/>
                      </m:rPr>
                      <a:rPr lang="en-US" i="0">
                        <a:latin typeface="Cambria Math" panose="02040503050406030204" pitchFamily="18" charset="0"/>
                      </a:rPr>
                      <m:t>Γ</m:t>
                    </m:r>
                    <m:r>
                      <a:rPr lang="en-US" i="1">
                        <a:latin typeface="Cambria Math" panose="02040503050406030204" pitchFamily="18" charset="0"/>
                      </a:rPr>
                      <m:t>1=</m:t>
                    </m:r>
                    <m:r>
                      <m:rPr>
                        <m:sty m:val="p"/>
                      </m:rPr>
                      <a:rPr lang="en-US" b="0" i="0" smtClean="0">
                        <a:latin typeface="Cambria Math" panose="02040503050406030204" pitchFamily="18" charset="0"/>
                      </a:rPr>
                      <m:t>S</m:t>
                    </m:r>
                    <m:r>
                      <a:rPr lang="en-US" b="0" i="1" smtClean="0">
                        <a:latin typeface="Cambria Math" panose="02040503050406030204" pitchFamily="18" charset="0"/>
                      </a:rPr>
                      <m:t>11+</m:t>
                    </m:r>
                    <m:f>
                      <m:fPr>
                        <m:ctrlPr>
                          <a:rPr lang="en-US" i="1">
                            <a:latin typeface="Cambria Math" panose="02040503050406030204" pitchFamily="18" charset="0"/>
                          </a:rPr>
                        </m:ctrlPr>
                      </m:fPr>
                      <m:num>
                        <m:r>
                          <m:rPr>
                            <m:sty m:val="p"/>
                          </m:rPr>
                          <a:rPr lang="en-US" i="0">
                            <a:latin typeface="Cambria Math" panose="02040503050406030204" pitchFamily="18" charset="0"/>
                          </a:rPr>
                          <m:t>Γ</m:t>
                        </m:r>
                        <m:r>
                          <a:rPr lang="en-US" i="1" baseline="-25000">
                            <a:latin typeface="Cambria Math" panose="02040503050406030204" pitchFamily="18" charset="0"/>
                          </a:rPr>
                          <m:t>𝐿</m:t>
                        </m:r>
                        <m:r>
                          <a:rPr lang="en-US" i="1">
                            <a:latin typeface="Cambria Math" panose="02040503050406030204" pitchFamily="18" charset="0"/>
                          </a:rPr>
                          <m:t>𝑆</m:t>
                        </m:r>
                        <m:r>
                          <a:rPr lang="en-US" b="0" i="1" smtClean="0">
                            <a:latin typeface="Cambria Math" panose="02040503050406030204" pitchFamily="18" charset="0"/>
                          </a:rPr>
                          <m:t>1</m:t>
                        </m:r>
                        <m:r>
                          <a:rPr lang="en-US" i="1">
                            <a:latin typeface="Cambria Math" panose="02040503050406030204" pitchFamily="18" charset="0"/>
                          </a:rPr>
                          <m:t>2</m:t>
                        </m:r>
                        <m:r>
                          <a:rPr lang="en-US" b="0" i="1" smtClean="0">
                            <a:latin typeface="Cambria Math" panose="02040503050406030204" pitchFamily="18" charset="0"/>
                          </a:rPr>
                          <m:t>𝑆</m:t>
                        </m:r>
                        <m:r>
                          <a:rPr lang="en-US" i="1">
                            <a:latin typeface="Cambria Math" panose="02040503050406030204" pitchFamily="18" charset="0"/>
                          </a:rPr>
                          <m:t>2</m:t>
                        </m:r>
                        <m:r>
                          <a:rPr lang="en-US" b="0" i="1" smtClean="0">
                            <a:latin typeface="Cambria Math" panose="02040503050406030204" pitchFamily="18" charset="0"/>
                          </a:rPr>
                          <m:t>1</m:t>
                        </m:r>
                      </m:num>
                      <m:den>
                        <m:r>
                          <a:rPr lang="en-US" i="1">
                            <a:latin typeface="Cambria Math" panose="02040503050406030204" pitchFamily="18" charset="0"/>
                          </a:rPr>
                          <m:t>1−</m:t>
                        </m:r>
                        <m:r>
                          <m:rPr>
                            <m:sty m:val="p"/>
                          </m:rPr>
                          <a:rPr lang="en-US" i="0">
                            <a:latin typeface="Cambria Math" panose="02040503050406030204" pitchFamily="18" charset="0"/>
                          </a:rPr>
                          <m:t>Γ</m:t>
                        </m:r>
                        <m:r>
                          <a:rPr lang="en-US" i="1" baseline="-25000">
                            <a:latin typeface="Cambria Math" panose="02040503050406030204" pitchFamily="18" charset="0"/>
                          </a:rPr>
                          <m:t>𝐿</m:t>
                        </m:r>
                        <m:r>
                          <a:rPr lang="en-US" i="1">
                            <a:latin typeface="Cambria Math" panose="02040503050406030204" pitchFamily="18" charset="0"/>
                          </a:rPr>
                          <m:t>𝑆</m:t>
                        </m:r>
                        <m:r>
                          <a:rPr lang="en-US" i="1">
                            <a:latin typeface="Cambria Math" panose="02040503050406030204" pitchFamily="18" charset="0"/>
                          </a:rPr>
                          <m:t>22</m:t>
                        </m:r>
                      </m:den>
                    </m:f>
                  </m:oMath>
                </a14:m>
                <a:r>
                  <a:rPr lang="en-US" dirty="0"/>
                  <a:t>         </a:t>
                </a:r>
                <a:r>
                  <a:rPr lang="da-DK" dirty="0"/>
                  <a:t>(S-parameters are </a:t>
                </a:r>
                <a:r>
                  <a:rPr lang="en-US" dirty="0"/>
                  <a:t>from Pigtail + Tuner)</a:t>
                </a:r>
              </a:p>
              <a:p>
                <a:endParaRPr lang="en-US" dirty="0"/>
              </a:p>
              <a:p>
                <a:r>
                  <a:rPr lang="da-DK" dirty="0"/>
                  <a:t>For a 50R Powermeter, where</a:t>
                </a:r>
                <a:r>
                  <a:rPr lang="en-GB" altLang="en-US" dirty="0">
                    <a:latin typeface="Arial" panose="020B0604020202020204" pitchFamily="34" charset="0"/>
                    <a:ea typeface="MS Mincho"/>
                    <a:cs typeface="Arial" panose="020B0604020202020204" pitchFamily="34" charset="0"/>
                  </a:rPr>
                  <a:t> </a:t>
                </a:r>
                <a:r>
                  <a:rPr lang="en-GB" altLang="en-US" dirty="0">
                    <a:latin typeface="Symbol" panose="05050102010706020507" pitchFamily="18" charset="2"/>
                    <a:ea typeface="MS Mincho"/>
                    <a:cs typeface="Arial" panose="020B0604020202020204" pitchFamily="34" charset="0"/>
                  </a:rPr>
                  <a:t>G</a:t>
                </a:r>
                <a:r>
                  <a:rPr lang="en-GB" altLang="en-US" baseline="-30000" dirty="0">
                    <a:latin typeface="Arial" panose="020B0604020202020204" pitchFamily="34" charset="0"/>
                    <a:ea typeface="MS Mincho"/>
                    <a:cs typeface="Arial" panose="020B0604020202020204" pitchFamily="34" charset="0"/>
                  </a:rPr>
                  <a:t>L</a:t>
                </a:r>
                <a:r>
                  <a:rPr lang="en-GB" altLang="en-US" dirty="0">
                    <a:latin typeface="Arial" panose="020B0604020202020204" pitchFamily="34" charset="0"/>
                    <a:ea typeface="MS Mincho"/>
                    <a:cs typeface="Arial" panose="020B0604020202020204" pitchFamily="34" charset="0"/>
                  </a:rPr>
                  <a:t>=0 :   </a:t>
                </a:r>
                <a:r>
                  <a:rPr lang="en-GB" altLang="en-US" dirty="0">
                    <a:latin typeface="Symbol" panose="05050102010706020507" pitchFamily="18" charset="2"/>
                    <a:ea typeface="MS Mincho"/>
                    <a:cs typeface="Arial" panose="020B0604020202020204" pitchFamily="34" charset="0"/>
                  </a:rPr>
                  <a:t>G</a:t>
                </a:r>
                <a:r>
                  <a:rPr lang="en-GB" altLang="en-US" baseline="-30000" dirty="0">
                    <a:latin typeface="Arial" panose="020B0604020202020204" pitchFamily="34" charset="0"/>
                    <a:ea typeface="MS Mincho"/>
                    <a:cs typeface="Arial" panose="020B0604020202020204" pitchFamily="34" charset="0"/>
                  </a:rPr>
                  <a:t>1</a:t>
                </a:r>
                <a:r>
                  <a:rPr lang="en-GB" altLang="en-US" dirty="0">
                    <a:latin typeface="Arial" panose="020B0604020202020204" pitchFamily="34" charset="0"/>
                    <a:ea typeface="MS Mincho"/>
                    <a:cs typeface="Arial" panose="020B0604020202020204" pitchFamily="34" charset="0"/>
                  </a:rPr>
                  <a:t>= S11, </a:t>
                </a:r>
                <a:r>
                  <a:rPr lang="en-GB" altLang="en-US" dirty="0">
                    <a:ea typeface="MS Mincho"/>
                    <a:cs typeface="Arial" panose="020B0604020202020204" pitchFamily="34" charset="0"/>
                  </a:rPr>
                  <a:t>thus  </a:t>
                </a:r>
                <a14:m>
                  <m:oMath xmlns:m="http://schemas.openxmlformats.org/officeDocument/2006/math">
                    <m:r>
                      <a:rPr lang="en-US" b="0" i="1">
                        <a:latin typeface="Cambria Math" panose="02040503050406030204" pitchFamily="18" charset="0"/>
                      </a:rPr>
                      <m:t>𝐺</m:t>
                    </m:r>
                    <m:r>
                      <a:rPr lang="en-US" i="1">
                        <a:latin typeface="Cambria Math" panose="02040503050406030204" pitchFamily="18" charset="0"/>
                      </a:rPr>
                      <m:t>=</m:t>
                    </m:r>
                    <m:f>
                      <m:fPr>
                        <m:ctrlPr>
                          <a:rPr lang="en-US" i="1">
                            <a:latin typeface="Cambria Math" panose="02040503050406030204" pitchFamily="18" charset="0"/>
                          </a:rPr>
                        </m:ctrlPr>
                      </m:fPr>
                      <m:num>
                        <m:d>
                          <m:dPr>
                            <m:begChr m:val="|"/>
                            <m:endChr m:val="|"/>
                            <m:ctrlPr>
                              <a:rPr lang="en-US" i="1">
                                <a:latin typeface="Cambria Math" panose="02040503050406030204" pitchFamily="18" charset="0"/>
                              </a:rPr>
                            </m:ctrlPr>
                          </m:dPr>
                          <m:e>
                            <m:r>
                              <a:rPr lang="en-US" b="0" i="1" smtClean="0">
                                <a:latin typeface="Cambria Math" panose="02040503050406030204" pitchFamily="18" charset="0"/>
                              </a:rPr>
                              <m:t>𝑆</m:t>
                            </m:r>
                            <m:r>
                              <a:rPr lang="en-US" b="0" i="1" smtClean="0">
                                <a:latin typeface="Cambria Math" panose="02040503050406030204" pitchFamily="18" charset="0"/>
                              </a:rPr>
                              <m:t>21</m:t>
                            </m:r>
                          </m:e>
                        </m:d>
                        <m:r>
                          <a:rPr lang="en-US" i="1" baseline="30000">
                            <a:latin typeface="Cambria Math" panose="02040503050406030204" pitchFamily="18" charset="0"/>
                          </a:rPr>
                          <m:t>2</m:t>
                        </m:r>
                      </m:num>
                      <m:den>
                        <m:r>
                          <a:rPr lang="en-US" i="1">
                            <a:latin typeface="Cambria Math" panose="02040503050406030204" pitchFamily="18" charset="0"/>
                          </a:rPr>
                          <m:t>1−</m:t>
                        </m:r>
                        <m:d>
                          <m:dPr>
                            <m:begChr m:val="|"/>
                            <m:endChr m:val="|"/>
                            <m:ctrlPr>
                              <a:rPr lang="en-US" i="1">
                                <a:latin typeface="Cambria Math" panose="02040503050406030204" pitchFamily="18" charset="0"/>
                              </a:rPr>
                            </m:ctrlPr>
                          </m:dPr>
                          <m:e>
                            <m:r>
                              <a:rPr lang="en-US" b="0" i="1" smtClean="0">
                                <a:latin typeface="Cambria Math" panose="02040503050406030204" pitchFamily="18" charset="0"/>
                              </a:rPr>
                              <m:t>𝑆</m:t>
                            </m:r>
                            <m:r>
                              <a:rPr lang="en-US" b="0" i="1" smtClean="0">
                                <a:latin typeface="Cambria Math" panose="02040503050406030204" pitchFamily="18" charset="0"/>
                              </a:rPr>
                              <m:t>11</m:t>
                            </m:r>
                          </m:e>
                        </m:d>
                        <m:r>
                          <a:rPr lang="en-US" i="1" baseline="30000">
                            <a:latin typeface="Cambria Math" panose="02040503050406030204" pitchFamily="18" charset="0"/>
                          </a:rPr>
                          <m:t>2</m:t>
                        </m:r>
                      </m:den>
                    </m:f>
                  </m:oMath>
                </a14:m>
                <a:r>
                  <a:rPr lang="en-GB" altLang="en-US" dirty="0">
                    <a:ea typeface="MS Mincho"/>
                    <a:cs typeface="Arial" panose="020B0604020202020204" pitchFamily="34" charset="0"/>
                  </a:rPr>
                  <a:t> .        In dB this is dB(S21) - mismatch loss.</a:t>
                </a:r>
              </a:p>
              <a:p>
                <a:r>
                  <a:rPr lang="en-US" dirty="0"/>
                  <a:t>In practice the situation is more complicated, as the mismatch doesn’t happen at the DUT port, but inside the tuner at the point where the probe is. </a:t>
                </a:r>
                <a:r>
                  <a:rPr lang="en-US"/>
                  <a:t>There, </a:t>
                </a:r>
                <a:r>
                  <a:rPr lang="en-GB" altLang="en-US" dirty="0">
                    <a:latin typeface="Symbol" panose="05050102010706020507" pitchFamily="18" charset="2"/>
                    <a:ea typeface="MS Mincho"/>
                    <a:cs typeface="Arial" panose="020B0604020202020204" pitchFamily="34" charset="0"/>
                  </a:rPr>
                  <a:t>G</a:t>
                </a:r>
                <a:r>
                  <a:rPr lang="en-US" dirty="0"/>
                  <a:t> is higher than at the DUT.</a:t>
                </a:r>
              </a:p>
              <a:p>
                <a:endParaRPr lang="da-DK" dirty="0"/>
              </a:p>
              <a:p>
                <a:r>
                  <a:rPr lang="da-DK" dirty="0"/>
                  <a:t>① Fundamental loadpull: Normally, we keep the loss between DUT and Tuner as low as possible, so we can consider the mismatch to happen at the DUT port without a big error. Just measure the loss to Powermeter and Spectrum Analyzer during swr=1. Mismatch loss is just part of the loadpull and should not be compensated for. </a:t>
                </a:r>
              </a:p>
              <a:p>
                <a:endParaRPr lang="da-DK" dirty="0"/>
              </a:p>
              <a:p>
                <a:r>
                  <a:rPr lang="da-DK" dirty="0"/>
                  <a:t>② 2nd harm loadpull: this is more complex, because of the addition of the non-ideal diplexer.</a:t>
                </a:r>
              </a:p>
              <a:p>
                <a:r>
                  <a:rPr lang="da-DK" dirty="0"/>
                  <a:t>Here the loss at high swr is generally higher than just the mismatch loss, and we should calculate the </a:t>
                </a:r>
                <a:r>
                  <a:rPr lang="en-GB" altLang="en-US" dirty="0">
                    <a:latin typeface="Symbol" panose="05050102010706020507" pitchFamily="18" charset="2"/>
                    <a:ea typeface="MS Mincho"/>
                    <a:cs typeface="Arial" panose="020B0604020202020204" pitchFamily="34" charset="0"/>
                  </a:rPr>
                  <a:t>G </a:t>
                </a:r>
                <a:r>
                  <a:rPr lang="da-DK" dirty="0"/>
                  <a:t>at tuner probe and compensate for the extra loss from there to the DUT.</a:t>
                </a:r>
              </a:p>
              <a:p>
                <a:r>
                  <a:rPr lang="da-DK" dirty="0"/>
                  <a:t>This is not implemented in the following measurements as we were mostly interested in relative behaviour over phase.</a:t>
                </a:r>
                <a:endParaRPr lang="en-US" dirty="0"/>
              </a:p>
            </p:txBody>
          </p:sp>
        </mc:Choice>
        <mc:Fallback xmlns="">
          <p:sp>
            <p:nvSpPr>
              <p:cNvPr id="8" name="TextBox 7"/>
              <p:cNvSpPr txBox="1">
                <a:spLocks noRot="1" noChangeAspect="1" noMove="1" noResize="1" noEditPoints="1" noAdjustHandles="1" noChangeArrowheads="1" noChangeShapeType="1" noTextEdit="1"/>
              </p:cNvSpPr>
              <p:nvPr/>
            </p:nvSpPr>
            <p:spPr>
              <a:xfrm>
                <a:off x="567563" y="927960"/>
                <a:ext cx="10932943" cy="5308505"/>
              </a:xfrm>
              <a:prstGeom prst="rect">
                <a:avLst/>
              </a:prstGeom>
              <a:blipFill>
                <a:blip r:embed="rId2"/>
                <a:stretch>
                  <a:fillRect l="-1282" t="-1493" r="-1728" b="-1837"/>
                </a:stretch>
              </a:blipFill>
            </p:spPr>
            <p:txBody>
              <a:bodyPr/>
              <a:lstStyle/>
              <a:p>
                <a:r>
                  <a:rPr lang="da-DK">
                    <a:noFill/>
                  </a:rPr>
                  <a:t> </a:t>
                </a:r>
              </a:p>
            </p:txBody>
          </p:sp>
        </mc:Fallback>
      </mc:AlternateContent>
    </p:spTree>
    <p:extLst>
      <p:ext uri="{BB962C8B-B14F-4D97-AF65-F5344CB8AC3E}">
        <p14:creationId xmlns:p14="http://schemas.microsoft.com/office/powerpoint/2010/main" val="15118011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0000000-0008-0000-1000-00002B000000}"/>
              </a:ext>
            </a:extLst>
          </p:cNvPr>
          <p:cNvPicPr>
            <a:picLocks noChangeAspect="1"/>
          </p:cNvPicPr>
          <p:nvPr/>
        </p:nvPicPr>
        <p:blipFill>
          <a:blip r:embed="rId2"/>
          <a:stretch>
            <a:fillRect/>
          </a:stretch>
        </p:blipFill>
        <p:spPr>
          <a:xfrm>
            <a:off x="8038687" y="3200824"/>
            <a:ext cx="4133615" cy="3435462"/>
          </a:xfrm>
          <a:prstGeom prst="rect">
            <a:avLst/>
          </a:prstGeom>
        </p:spPr>
      </p:pic>
      <p:sp>
        <p:nvSpPr>
          <p:cNvPr id="2" name="Title 1">
            <a:extLst>
              <a:ext uri="{FF2B5EF4-FFF2-40B4-BE49-F238E27FC236}">
                <a16:creationId xmlns:a16="http://schemas.microsoft.com/office/drawing/2014/main" id="{0FF989A5-7D6A-4328-B6E4-5887C719B650}"/>
              </a:ext>
            </a:extLst>
          </p:cNvPr>
          <p:cNvSpPr>
            <a:spLocks noGrp="1"/>
          </p:cNvSpPr>
          <p:nvPr>
            <p:ph type="title"/>
          </p:nvPr>
        </p:nvSpPr>
        <p:spPr>
          <a:xfrm>
            <a:off x="120580" y="113916"/>
            <a:ext cx="11862313" cy="563355"/>
          </a:xfrm>
        </p:spPr>
        <p:txBody>
          <a:bodyPr>
            <a:normAutofit fontScale="90000"/>
          </a:bodyPr>
          <a:lstStyle/>
          <a:p>
            <a:r>
              <a:rPr lang="da-DK" dirty="0" err="1"/>
              <a:t>Example</a:t>
            </a:r>
            <a:r>
              <a:rPr lang="da-DK" dirty="0"/>
              <a:t> of Fundamental </a:t>
            </a:r>
            <a:r>
              <a:rPr lang="da-DK" dirty="0" err="1"/>
              <a:t>loadpull</a:t>
            </a:r>
            <a:r>
              <a:rPr lang="da-DK" dirty="0"/>
              <a:t> </a:t>
            </a:r>
            <a:r>
              <a:rPr lang="da-DK" dirty="0" err="1"/>
              <a:t>results</a:t>
            </a:r>
            <a:endParaRPr lang="da-DK" sz="3100" dirty="0"/>
          </a:p>
        </p:txBody>
      </p:sp>
      <p:sp>
        <p:nvSpPr>
          <p:cNvPr id="12" name="TextBox 11">
            <a:extLst>
              <a:ext uri="{FF2B5EF4-FFF2-40B4-BE49-F238E27FC236}">
                <a16:creationId xmlns:a16="http://schemas.microsoft.com/office/drawing/2014/main" id="{016E9E64-AF90-42BD-AF14-48CCB9B19B92}"/>
              </a:ext>
            </a:extLst>
          </p:cNvPr>
          <p:cNvSpPr txBox="1"/>
          <p:nvPr/>
        </p:nvSpPr>
        <p:spPr>
          <a:xfrm>
            <a:off x="243738" y="855825"/>
            <a:ext cx="11486145" cy="2585323"/>
          </a:xfrm>
          <a:prstGeom prst="rect">
            <a:avLst/>
          </a:prstGeom>
          <a:noFill/>
        </p:spPr>
        <p:txBody>
          <a:bodyPr wrap="square" rtlCol="0">
            <a:spAutoFit/>
          </a:bodyPr>
          <a:lstStyle/>
          <a:p>
            <a:r>
              <a:rPr lang="da-DK" dirty="0"/>
              <a:t>Here are some of the loadpull results of the Panacea DUT, at the module output, for Tx at PL11. Load impedance at the 2nd harmonic was kept at 50R. The results are plotted as contours. These contour plots are essentially a polar plot with the same shape as when plotted in a smithchart, and the center is a gamma of 0 which corresponds to 50R. It shows lines with constant values. From these contours we can conclude the following for PL11 (NB it is different for PL12):</a:t>
            </a:r>
          </a:p>
          <a:p>
            <a:pPr marL="285750" indent="-285750">
              <a:buFont typeface="Arial" panose="020B0604020202020204" pitchFamily="34" charset="0"/>
              <a:buChar char="•"/>
            </a:pPr>
            <a:r>
              <a:rPr lang="da-DK" dirty="0" err="1"/>
              <a:t>P_out</a:t>
            </a:r>
            <a:r>
              <a:rPr lang="da-DK" dirty="0"/>
              <a:t>: max output is </a:t>
            </a:r>
            <a:r>
              <a:rPr lang="da-DK" dirty="0" err="1"/>
              <a:t>close</a:t>
            </a:r>
            <a:r>
              <a:rPr lang="da-DK" dirty="0"/>
              <a:t> to 50R.</a:t>
            </a:r>
          </a:p>
          <a:p>
            <a:pPr marL="285750" indent="-285750">
              <a:buFont typeface="Arial" panose="020B0604020202020204" pitchFamily="34" charset="0"/>
              <a:buChar char="•"/>
            </a:pPr>
            <a:r>
              <a:rPr lang="da-DK" dirty="0" err="1"/>
              <a:t>I_avg</a:t>
            </a:r>
            <a:r>
              <a:rPr lang="da-DK" dirty="0"/>
              <a:t>: for a </a:t>
            </a:r>
            <a:r>
              <a:rPr lang="da-DK" dirty="0" err="1"/>
              <a:t>slightly</a:t>
            </a:r>
            <a:r>
              <a:rPr lang="da-DK" dirty="0"/>
              <a:t> </a:t>
            </a:r>
            <a:r>
              <a:rPr lang="da-DK" dirty="0" err="1"/>
              <a:t>inductive</a:t>
            </a:r>
            <a:r>
              <a:rPr lang="da-DK" dirty="0"/>
              <a:t> match, the </a:t>
            </a:r>
            <a:r>
              <a:rPr lang="da-DK" u="sng" dirty="0"/>
              <a:t>power is </a:t>
            </a:r>
            <a:r>
              <a:rPr lang="da-DK" u="sng" dirty="0" err="1"/>
              <a:t>reduced</a:t>
            </a:r>
            <a:r>
              <a:rPr lang="da-DK" u="sng" dirty="0"/>
              <a:t> but </a:t>
            </a:r>
            <a:r>
              <a:rPr lang="da-DK" u="sng" dirty="0" err="1"/>
              <a:t>current</a:t>
            </a:r>
            <a:r>
              <a:rPr lang="da-DK" u="sng" dirty="0"/>
              <a:t> </a:t>
            </a:r>
            <a:r>
              <a:rPr lang="da-DK" u="sng" dirty="0" err="1"/>
              <a:t>increased</a:t>
            </a:r>
            <a:r>
              <a:rPr lang="da-DK" dirty="0"/>
              <a:t>!! Capacitive load also reduces the power, but decreases current instead so this can be used when making a compromise.</a:t>
            </a:r>
          </a:p>
          <a:p>
            <a:pPr marL="285750" indent="-285750">
              <a:buFont typeface="Arial" panose="020B0604020202020204" pitchFamily="34" charset="0"/>
              <a:buChar char="•"/>
            </a:pPr>
            <a:r>
              <a:rPr lang="da-DK" dirty="0"/>
              <a:t>2nd_harm: </a:t>
            </a:r>
            <a:r>
              <a:rPr lang="da-DK" dirty="0" err="1"/>
              <a:t>here</a:t>
            </a:r>
            <a:r>
              <a:rPr lang="da-DK" dirty="0"/>
              <a:t> a </a:t>
            </a:r>
            <a:r>
              <a:rPr lang="da-DK" dirty="0" err="1"/>
              <a:t>compromise</a:t>
            </a:r>
            <a:r>
              <a:rPr lang="da-DK" dirty="0"/>
              <a:t> for </a:t>
            </a:r>
            <a:r>
              <a:rPr lang="da-DK" dirty="0" err="1"/>
              <a:t>better</a:t>
            </a:r>
            <a:r>
              <a:rPr lang="da-DK" dirty="0"/>
              <a:t> </a:t>
            </a:r>
            <a:r>
              <a:rPr lang="da-DK" dirty="0" err="1"/>
              <a:t>harmonics</a:t>
            </a:r>
            <a:r>
              <a:rPr lang="da-DK" dirty="0"/>
              <a:t> is a smaller real </a:t>
            </a:r>
            <a:r>
              <a:rPr lang="da-DK" dirty="0" err="1"/>
              <a:t>value</a:t>
            </a:r>
            <a:r>
              <a:rPr lang="da-DK" dirty="0"/>
              <a:t> of the load </a:t>
            </a:r>
            <a:r>
              <a:rPr lang="da-DK" dirty="0" err="1"/>
              <a:t>impedance</a:t>
            </a:r>
            <a:r>
              <a:rPr lang="da-DK" dirty="0"/>
              <a:t>.</a:t>
            </a:r>
          </a:p>
          <a:p>
            <a:endParaRPr lang="da-DK" dirty="0" err="1"/>
          </a:p>
        </p:txBody>
      </p:sp>
      <p:sp>
        <p:nvSpPr>
          <p:cNvPr id="3" name="Slide Number Placeholder 2">
            <a:extLst>
              <a:ext uri="{FF2B5EF4-FFF2-40B4-BE49-F238E27FC236}">
                <a16:creationId xmlns:a16="http://schemas.microsoft.com/office/drawing/2014/main" id="{66D63912-187A-43CC-B99C-FDFFEED776D7}"/>
              </a:ext>
            </a:extLst>
          </p:cNvPr>
          <p:cNvSpPr>
            <a:spLocks noGrp="1"/>
          </p:cNvSpPr>
          <p:nvPr>
            <p:ph type="sldNum" sz="quarter" idx="12"/>
          </p:nvPr>
        </p:nvSpPr>
        <p:spPr/>
        <p:txBody>
          <a:bodyPr/>
          <a:lstStyle/>
          <a:p>
            <a:fld id="{3CE13DFA-FF72-40D1-A8F1-405256624AEA}" type="slidenum">
              <a:rPr lang="da-DK" smtClean="0"/>
              <a:t>21</a:t>
            </a:fld>
            <a:endParaRPr lang="da-DK" dirty="0"/>
          </a:p>
        </p:txBody>
      </p:sp>
      <p:pic>
        <p:nvPicPr>
          <p:cNvPr id="5" name="Picture 4">
            <a:extLst>
              <a:ext uri="{FF2B5EF4-FFF2-40B4-BE49-F238E27FC236}">
                <a16:creationId xmlns:a16="http://schemas.microsoft.com/office/drawing/2014/main" id="{00000000-0008-0000-1000-000027000000}"/>
              </a:ext>
            </a:extLst>
          </p:cNvPr>
          <p:cNvPicPr>
            <a:picLocks noChangeAspect="1"/>
          </p:cNvPicPr>
          <p:nvPr/>
        </p:nvPicPr>
        <p:blipFill>
          <a:blip r:embed="rId3"/>
          <a:stretch>
            <a:fillRect/>
          </a:stretch>
        </p:blipFill>
        <p:spPr>
          <a:xfrm>
            <a:off x="11171" y="3212535"/>
            <a:ext cx="4013758" cy="3369658"/>
          </a:xfrm>
          <a:prstGeom prst="rect">
            <a:avLst/>
          </a:prstGeom>
        </p:spPr>
      </p:pic>
      <p:pic>
        <p:nvPicPr>
          <p:cNvPr id="6" name="Picture 5">
            <a:extLst>
              <a:ext uri="{FF2B5EF4-FFF2-40B4-BE49-F238E27FC236}">
                <a16:creationId xmlns:a16="http://schemas.microsoft.com/office/drawing/2014/main" id="{00000000-0008-0000-1000-000029000000}"/>
              </a:ext>
            </a:extLst>
          </p:cNvPr>
          <p:cNvPicPr>
            <a:picLocks noChangeAspect="1"/>
          </p:cNvPicPr>
          <p:nvPr/>
        </p:nvPicPr>
        <p:blipFill>
          <a:blip r:embed="rId4"/>
          <a:stretch>
            <a:fillRect/>
          </a:stretch>
        </p:blipFill>
        <p:spPr>
          <a:xfrm>
            <a:off x="4024928" y="3200823"/>
            <a:ext cx="4013759" cy="3381082"/>
          </a:xfrm>
          <a:prstGeom prst="rect">
            <a:avLst/>
          </a:prstGeom>
        </p:spPr>
      </p:pic>
    </p:spTree>
    <p:extLst>
      <p:ext uri="{BB962C8B-B14F-4D97-AF65-F5344CB8AC3E}">
        <p14:creationId xmlns:p14="http://schemas.microsoft.com/office/powerpoint/2010/main" val="36783303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F989A5-7D6A-4328-B6E4-5887C719B650}"/>
              </a:ext>
            </a:extLst>
          </p:cNvPr>
          <p:cNvSpPr>
            <a:spLocks noGrp="1"/>
          </p:cNvSpPr>
          <p:nvPr>
            <p:ph type="title"/>
          </p:nvPr>
        </p:nvSpPr>
        <p:spPr>
          <a:xfrm>
            <a:off x="120580" y="113916"/>
            <a:ext cx="11862313" cy="563355"/>
          </a:xfrm>
        </p:spPr>
        <p:txBody>
          <a:bodyPr>
            <a:normAutofit fontScale="90000"/>
          </a:bodyPr>
          <a:lstStyle/>
          <a:p>
            <a:r>
              <a:rPr lang="da-DK" dirty="0" err="1"/>
              <a:t>Example</a:t>
            </a:r>
            <a:r>
              <a:rPr lang="da-DK" dirty="0"/>
              <a:t> of </a:t>
            </a:r>
            <a:r>
              <a:rPr lang="da-DK" dirty="0" err="1"/>
              <a:t>Harmonic</a:t>
            </a:r>
            <a:r>
              <a:rPr lang="da-DK" dirty="0"/>
              <a:t> </a:t>
            </a:r>
            <a:r>
              <a:rPr lang="da-DK" dirty="0" err="1"/>
              <a:t>loadpull</a:t>
            </a:r>
            <a:r>
              <a:rPr lang="da-DK" dirty="0"/>
              <a:t> </a:t>
            </a:r>
            <a:r>
              <a:rPr lang="da-DK" dirty="0" err="1"/>
              <a:t>results</a:t>
            </a:r>
            <a:endParaRPr lang="da-DK" sz="3100" dirty="0"/>
          </a:p>
        </p:txBody>
      </p:sp>
      <p:sp>
        <p:nvSpPr>
          <p:cNvPr id="12" name="TextBox 11">
            <a:extLst>
              <a:ext uri="{FF2B5EF4-FFF2-40B4-BE49-F238E27FC236}">
                <a16:creationId xmlns:a16="http://schemas.microsoft.com/office/drawing/2014/main" id="{016E9E64-AF90-42BD-AF14-48CCB9B19B92}"/>
              </a:ext>
            </a:extLst>
          </p:cNvPr>
          <p:cNvSpPr txBox="1"/>
          <p:nvPr/>
        </p:nvSpPr>
        <p:spPr>
          <a:xfrm>
            <a:off x="304800" y="893136"/>
            <a:ext cx="11280046" cy="2031325"/>
          </a:xfrm>
          <a:prstGeom prst="rect">
            <a:avLst/>
          </a:prstGeom>
          <a:noFill/>
        </p:spPr>
        <p:txBody>
          <a:bodyPr wrap="square" rtlCol="0">
            <a:spAutoFit/>
          </a:bodyPr>
          <a:lstStyle/>
          <a:p>
            <a:r>
              <a:rPr lang="da-DK" dirty="0"/>
              <a:t>Here </a:t>
            </a:r>
            <a:r>
              <a:rPr lang="da-DK" dirty="0" err="1"/>
              <a:t>are</a:t>
            </a:r>
            <a:r>
              <a:rPr lang="da-DK" dirty="0"/>
              <a:t> </a:t>
            </a:r>
            <a:r>
              <a:rPr lang="da-DK" dirty="0" err="1"/>
              <a:t>some</a:t>
            </a:r>
            <a:r>
              <a:rPr lang="da-DK" dirty="0"/>
              <a:t> of the </a:t>
            </a:r>
            <a:r>
              <a:rPr lang="da-DK" dirty="0" err="1"/>
              <a:t>results</a:t>
            </a:r>
            <a:r>
              <a:rPr lang="da-DK" dirty="0"/>
              <a:t> of the </a:t>
            </a:r>
            <a:r>
              <a:rPr lang="da-DK" dirty="0" err="1"/>
              <a:t>Panacea</a:t>
            </a:r>
            <a:r>
              <a:rPr lang="da-DK" dirty="0"/>
              <a:t> DUT, at the </a:t>
            </a:r>
            <a:r>
              <a:rPr lang="da-DK" dirty="0" err="1"/>
              <a:t>module</a:t>
            </a:r>
            <a:r>
              <a:rPr lang="da-DK" dirty="0"/>
              <a:t> output, PL12, </a:t>
            </a:r>
            <a:r>
              <a:rPr lang="da-DK" dirty="0" err="1"/>
              <a:t>mid</a:t>
            </a:r>
            <a:r>
              <a:rPr lang="da-DK" dirty="0"/>
              <a:t> </a:t>
            </a:r>
            <a:r>
              <a:rPr lang="da-DK" dirty="0" err="1"/>
              <a:t>channel</a:t>
            </a:r>
            <a:r>
              <a:rPr lang="da-DK" dirty="0"/>
              <a:t>. </a:t>
            </a:r>
          </a:p>
          <a:p>
            <a:r>
              <a:rPr lang="da-DK" dirty="0"/>
              <a:t>Fundamental Load impedance was kept at </a:t>
            </a:r>
            <a:r>
              <a:rPr lang="da-DK" u="sng" dirty="0"/>
              <a:t>swr3/60degrees</a:t>
            </a:r>
            <a:r>
              <a:rPr lang="da-DK" dirty="0"/>
              <a:t> (which was the phase that was worstcase for the 2nd harmonic), while the 2nd harmonic was loadpulled .</a:t>
            </a:r>
          </a:p>
          <a:p>
            <a:r>
              <a:rPr lang="da-DK" dirty="0"/>
              <a:t>As can be seen from the 2nd harmonic loadpull contours, the worstcase harmonic load impedance turns out to be only a few dB worse than the 50R point, but the 2nd harmonic can be reduced with nearly 10dB by only changing the harmonic load impedance! (</a:t>
            </a:r>
            <a:r>
              <a:rPr lang="da-DK" dirty="0" err="1"/>
              <a:t>while</a:t>
            </a:r>
            <a:r>
              <a:rPr lang="da-DK" dirty="0"/>
              <a:t> </a:t>
            </a:r>
            <a:r>
              <a:rPr lang="da-DK" dirty="0" err="1"/>
              <a:t>keeping</a:t>
            </a:r>
            <a:r>
              <a:rPr lang="da-DK" dirty="0"/>
              <a:t> the fundamental load </a:t>
            </a:r>
            <a:r>
              <a:rPr lang="da-DK" dirty="0" err="1"/>
              <a:t>unchanged</a:t>
            </a:r>
            <a:r>
              <a:rPr lang="da-DK" dirty="0"/>
              <a:t>)</a:t>
            </a:r>
          </a:p>
          <a:p>
            <a:endParaRPr lang="da-DK" dirty="0" err="1"/>
          </a:p>
        </p:txBody>
      </p:sp>
      <p:sp>
        <p:nvSpPr>
          <p:cNvPr id="3" name="Slide Number Placeholder 2">
            <a:extLst>
              <a:ext uri="{FF2B5EF4-FFF2-40B4-BE49-F238E27FC236}">
                <a16:creationId xmlns:a16="http://schemas.microsoft.com/office/drawing/2014/main" id="{66D63912-187A-43CC-B99C-FDFFEED776D7}"/>
              </a:ext>
            </a:extLst>
          </p:cNvPr>
          <p:cNvSpPr>
            <a:spLocks noGrp="1"/>
          </p:cNvSpPr>
          <p:nvPr>
            <p:ph type="sldNum" sz="quarter" idx="12"/>
          </p:nvPr>
        </p:nvSpPr>
        <p:spPr/>
        <p:txBody>
          <a:bodyPr/>
          <a:lstStyle/>
          <a:p>
            <a:fld id="{3CE13DFA-FF72-40D1-A8F1-405256624AEA}" type="slidenum">
              <a:rPr lang="da-DK" smtClean="0"/>
              <a:t>22</a:t>
            </a:fld>
            <a:endParaRPr lang="da-DK" dirty="0"/>
          </a:p>
        </p:txBody>
      </p:sp>
      <p:pic>
        <p:nvPicPr>
          <p:cNvPr id="13" name="Picture 12">
            <a:extLst>
              <a:ext uri="{FF2B5EF4-FFF2-40B4-BE49-F238E27FC236}">
                <a16:creationId xmlns:a16="http://schemas.microsoft.com/office/drawing/2014/main" id="{00000000-0008-0000-1100-00000C000000}"/>
              </a:ext>
            </a:extLst>
          </p:cNvPr>
          <p:cNvPicPr>
            <a:picLocks noChangeAspect="1"/>
          </p:cNvPicPr>
          <p:nvPr/>
        </p:nvPicPr>
        <p:blipFill>
          <a:blip r:embed="rId2"/>
          <a:stretch>
            <a:fillRect/>
          </a:stretch>
        </p:blipFill>
        <p:spPr>
          <a:xfrm>
            <a:off x="5847028" y="2727569"/>
            <a:ext cx="4805545" cy="3993906"/>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8927" y="2883929"/>
            <a:ext cx="5133975" cy="3381375"/>
          </a:xfrm>
          <a:prstGeom prst="rect">
            <a:avLst/>
          </a:prstGeom>
        </p:spPr>
      </p:pic>
      <p:sp>
        <p:nvSpPr>
          <p:cNvPr id="11" name="TextBox 10">
            <a:extLst>
              <a:ext uri="{FF2B5EF4-FFF2-40B4-BE49-F238E27FC236}">
                <a16:creationId xmlns:a16="http://schemas.microsoft.com/office/drawing/2014/main" id="{A0110821-99C6-4B09-A34D-E63671753582}"/>
              </a:ext>
            </a:extLst>
          </p:cNvPr>
          <p:cNvSpPr txBox="1"/>
          <p:nvPr/>
        </p:nvSpPr>
        <p:spPr>
          <a:xfrm>
            <a:off x="1367437" y="3747788"/>
            <a:ext cx="1883721" cy="369332"/>
          </a:xfrm>
          <a:prstGeom prst="rect">
            <a:avLst/>
          </a:prstGeom>
          <a:noFill/>
        </p:spPr>
        <p:txBody>
          <a:bodyPr wrap="none" rtlCol="0">
            <a:spAutoFit/>
          </a:bodyPr>
          <a:lstStyle/>
          <a:p>
            <a:r>
              <a:rPr lang="da-DK" dirty="0">
                <a:solidFill>
                  <a:srgbClr val="FF0000"/>
                </a:solidFill>
              </a:rPr>
              <a:t>Fundamental load</a:t>
            </a:r>
          </a:p>
        </p:txBody>
      </p:sp>
    </p:spTree>
    <p:extLst>
      <p:ext uri="{BB962C8B-B14F-4D97-AF65-F5344CB8AC3E}">
        <p14:creationId xmlns:p14="http://schemas.microsoft.com/office/powerpoint/2010/main" val="32919739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F989A5-7D6A-4328-B6E4-5887C719B650}"/>
              </a:ext>
            </a:extLst>
          </p:cNvPr>
          <p:cNvSpPr>
            <a:spLocks noGrp="1"/>
          </p:cNvSpPr>
          <p:nvPr>
            <p:ph type="title"/>
          </p:nvPr>
        </p:nvSpPr>
        <p:spPr>
          <a:xfrm>
            <a:off x="120580" y="113916"/>
            <a:ext cx="11862313" cy="563355"/>
          </a:xfrm>
        </p:spPr>
        <p:txBody>
          <a:bodyPr>
            <a:normAutofit fontScale="90000"/>
          </a:bodyPr>
          <a:lstStyle/>
          <a:p>
            <a:r>
              <a:rPr lang="da-DK" dirty="0"/>
              <a:t>Example of matching to the best spot found with loadpull</a:t>
            </a:r>
            <a:endParaRPr lang="da-DK" sz="3100" dirty="0"/>
          </a:p>
        </p:txBody>
      </p:sp>
      <p:sp>
        <p:nvSpPr>
          <p:cNvPr id="12" name="TextBox 11">
            <a:extLst>
              <a:ext uri="{FF2B5EF4-FFF2-40B4-BE49-F238E27FC236}">
                <a16:creationId xmlns:a16="http://schemas.microsoft.com/office/drawing/2014/main" id="{016E9E64-AF90-42BD-AF14-48CCB9B19B92}"/>
              </a:ext>
            </a:extLst>
          </p:cNvPr>
          <p:cNvSpPr txBox="1"/>
          <p:nvPr/>
        </p:nvSpPr>
        <p:spPr>
          <a:xfrm>
            <a:off x="7311475" y="4844879"/>
            <a:ext cx="4852267" cy="1754326"/>
          </a:xfrm>
          <a:prstGeom prst="rect">
            <a:avLst/>
          </a:prstGeom>
          <a:noFill/>
        </p:spPr>
        <p:txBody>
          <a:bodyPr wrap="square" rtlCol="0">
            <a:spAutoFit/>
          </a:bodyPr>
          <a:lstStyle/>
          <a:p>
            <a:r>
              <a:rPr lang="da-DK" dirty="0"/>
              <a:t>In this match, L21 and L22 are tuned to hit the P_out target over the band. </a:t>
            </a:r>
          </a:p>
          <a:p>
            <a:r>
              <a:rPr lang="da-DK" dirty="0"/>
              <a:t>If one would make a compromise to get lower 2nd harmonic, a series capacitor could be added between L21 and the module, or better consider the load at 2nd Harm instead.</a:t>
            </a:r>
          </a:p>
        </p:txBody>
      </p:sp>
      <p:sp>
        <p:nvSpPr>
          <p:cNvPr id="3" name="Slide Number Placeholder 2">
            <a:extLst>
              <a:ext uri="{FF2B5EF4-FFF2-40B4-BE49-F238E27FC236}">
                <a16:creationId xmlns:a16="http://schemas.microsoft.com/office/drawing/2014/main" id="{66D63912-187A-43CC-B99C-FDFFEED776D7}"/>
              </a:ext>
            </a:extLst>
          </p:cNvPr>
          <p:cNvSpPr>
            <a:spLocks noGrp="1"/>
          </p:cNvSpPr>
          <p:nvPr>
            <p:ph type="sldNum" sz="quarter" idx="12"/>
          </p:nvPr>
        </p:nvSpPr>
        <p:spPr/>
        <p:txBody>
          <a:bodyPr/>
          <a:lstStyle/>
          <a:p>
            <a:fld id="{3CE13DFA-FF72-40D1-A8F1-405256624AEA}" type="slidenum">
              <a:rPr lang="da-DK" smtClean="0"/>
              <a:t>23</a:t>
            </a:fld>
            <a:endParaRPr lang="da-DK" dirty="0"/>
          </a:p>
        </p:txBody>
      </p:sp>
      <p:sp>
        <p:nvSpPr>
          <p:cNvPr id="11" name="TextBox 10">
            <a:extLst>
              <a:ext uri="{FF2B5EF4-FFF2-40B4-BE49-F238E27FC236}">
                <a16:creationId xmlns:a16="http://schemas.microsoft.com/office/drawing/2014/main" id="{016E9E64-AF90-42BD-AF14-48CCB9B19B92}"/>
              </a:ext>
            </a:extLst>
          </p:cNvPr>
          <p:cNvSpPr txBox="1"/>
          <p:nvPr/>
        </p:nvSpPr>
        <p:spPr>
          <a:xfrm>
            <a:off x="393288" y="699968"/>
            <a:ext cx="7184147" cy="3139321"/>
          </a:xfrm>
          <a:prstGeom prst="rect">
            <a:avLst/>
          </a:prstGeom>
          <a:noFill/>
        </p:spPr>
        <p:txBody>
          <a:bodyPr wrap="square" rtlCol="0">
            <a:spAutoFit/>
          </a:bodyPr>
          <a:lstStyle/>
          <a:p>
            <a:r>
              <a:rPr lang="da-DK" dirty="0"/>
              <a:t>If we want to make a match for maximum P_out at PL12, we can plot the target output load of the module into a smithchart, simulate the impedance seen by the module (with 50R load as antenna), and tune the match to hit the target as found by loadpull. </a:t>
            </a:r>
          </a:p>
          <a:p>
            <a:r>
              <a:rPr lang="da-DK" dirty="0"/>
              <a:t>For this, we need an s-parameter measurement, of the circuit inclusive BAW filter between loadpull reference plane and the antenna reference plane. A small negative inductor has to be added on both sides to compensate for the ends of the measurement pigtails. A small positive inductor must be added to the targets accordingly. </a:t>
            </a:r>
          </a:p>
          <a:p>
            <a:r>
              <a:rPr lang="da-DK" dirty="0"/>
              <a:t>In the Smithchart to the right, the magenta dot is loadpull-optimum for P_out. </a:t>
            </a:r>
          </a:p>
        </p:txBody>
      </p:sp>
      <p:pic>
        <p:nvPicPr>
          <p:cNvPr id="21" name="Picture 2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258" y="3792079"/>
            <a:ext cx="7129626" cy="3065921"/>
          </a:xfrm>
          <a:prstGeom prst="rect">
            <a:avLst/>
          </a:prstGeom>
        </p:spPr>
      </p:pic>
      <p:pic>
        <p:nvPicPr>
          <p:cNvPr id="7" name="Picture 6" descr="Diagram&#10;&#10;Description automatically generated">
            <a:extLst>
              <a:ext uri="{FF2B5EF4-FFF2-40B4-BE49-F238E27FC236}">
                <a16:creationId xmlns:a16="http://schemas.microsoft.com/office/drawing/2014/main" id="{F6C62DC8-EC7E-477D-AAD0-D63DCA05AF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11475" y="657815"/>
            <a:ext cx="4759945" cy="4218834"/>
          </a:xfrm>
          <a:prstGeom prst="rect">
            <a:avLst/>
          </a:prstGeom>
        </p:spPr>
      </p:pic>
    </p:spTree>
    <p:extLst>
      <p:ext uri="{BB962C8B-B14F-4D97-AF65-F5344CB8AC3E}">
        <p14:creationId xmlns:p14="http://schemas.microsoft.com/office/powerpoint/2010/main" val="11662954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F989A5-7D6A-4328-B6E4-5887C719B650}"/>
              </a:ext>
            </a:extLst>
          </p:cNvPr>
          <p:cNvSpPr>
            <a:spLocks noGrp="1"/>
          </p:cNvSpPr>
          <p:nvPr>
            <p:ph type="title"/>
          </p:nvPr>
        </p:nvSpPr>
        <p:spPr>
          <a:xfrm>
            <a:off x="120580" y="113916"/>
            <a:ext cx="11862313" cy="563355"/>
          </a:xfrm>
        </p:spPr>
        <p:txBody>
          <a:bodyPr>
            <a:normAutofit fontScale="90000"/>
          </a:bodyPr>
          <a:lstStyle/>
          <a:p>
            <a:r>
              <a:rPr lang="da-DK" dirty="0"/>
              <a:t>Check of the matching, by loadpull at antenna Ref.plane</a:t>
            </a:r>
            <a:endParaRPr lang="da-DK" sz="3100" dirty="0"/>
          </a:p>
        </p:txBody>
      </p:sp>
      <p:sp>
        <p:nvSpPr>
          <p:cNvPr id="3" name="Slide Number Placeholder 2">
            <a:extLst>
              <a:ext uri="{FF2B5EF4-FFF2-40B4-BE49-F238E27FC236}">
                <a16:creationId xmlns:a16="http://schemas.microsoft.com/office/drawing/2014/main" id="{66D63912-187A-43CC-B99C-FDFFEED776D7}"/>
              </a:ext>
            </a:extLst>
          </p:cNvPr>
          <p:cNvSpPr>
            <a:spLocks noGrp="1"/>
          </p:cNvSpPr>
          <p:nvPr>
            <p:ph type="sldNum" sz="quarter" idx="12"/>
          </p:nvPr>
        </p:nvSpPr>
        <p:spPr/>
        <p:txBody>
          <a:bodyPr/>
          <a:lstStyle/>
          <a:p>
            <a:fld id="{3CE13DFA-FF72-40D1-A8F1-405256624AEA}" type="slidenum">
              <a:rPr lang="da-DK" smtClean="0"/>
              <a:t>24</a:t>
            </a:fld>
            <a:endParaRPr lang="da-DK" dirty="0"/>
          </a:p>
        </p:txBody>
      </p:sp>
      <p:sp>
        <p:nvSpPr>
          <p:cNvPr id="11" name="TextBox 10">
            <a:extLst>
              <a:ext uri="{FF2B5EF4-FFF2-40B4-BE49-F238E27FC236}">
                <a16:creationId xmlns:a16="http://schemas.microsoft.com/office/drawing/2014/main" id="{016E9E64-AF90-42BD-AF14-48CCB9B19B92}"/>
              </a:ext>
            </a:extLst>
          </p:cNvPr>
          <p:cNvSpPr txBox="1"/>
          <p:nvPr/>
        </p:nvSpPr>
        <p:spPr>
          <a:xfrm>
            <a:off x="393287" y="699968"/>
            <a:ext cx="11331987" cy="369332"/>
          </a:xfrm>
          <a:prstGeom prst="rect">
            <a:avLst/>
          </a:prstGeom>
          <a:noFill/>
        </p:spPr>
        <p:txBody>
          <a:bodyPr wrap="square" rtlCol="0">
            <a:spAutoFit/>
          </a:bodyPr>
          <a:lstStyle/>
          <a:p>
            <a:r>
              <a:rPr lang="da-DK" dirty="0"/>
              <a:t>After mounting the match and BAW filter, </a:t>
            </a:r>
            <a:r>
              <a:rPr lang="da-DK" dirty="0" err="1"/>
              <a:t>loadpull</a:t>
            </a:r>
            <a:r>
              <a:rPr lang="da-DK" dirty="0"/>
              <a:t> </a:t>
            </a:r>
            <a:r>
              <a:rPr lang="da-DK" dirty="0" err="1"/>
              <a:t>was</a:t>
            </a:r>
            <a:r>
              <a:rPr lang="da-DK" dirty="0"/>
              <a:t> done to check the performance. P_out is spot-on centered.</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0774" y="1091997"/>
            <a:ext cx="10058400" cy="5651590"/>
          </a:xfrm>
          <a:prstGeom prst="rect">
            <a:avLst/>
          </a:prstGeom>
        </p:spPr>
      </p:pic>
    </p:spTree>
    <p:extLst>
      <p:ext uri="{BB962C8B-B14F-4D97-AF65-F5344CB8AC3E}">
        <p14:creationId xmlns:p14="http://schemas.microsoft.com/office/powerpoint/2010/main" val="4100945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F989A5-7D6A-4328-B6E4-5887C719B650}"/>
              </a:ext>
            </a:extLst>
          </p:cNvPr>
          <p:cNvSpPr>
            <a:spLocks noGrp="1"/>
          </p:cNvSpPr>
          <p:nvPr>
            <p:ph type="title"/>
          </p:nvPr>
        </p:nvSpPr>
        <p:spPr>
          <a:xfrm>
            <a:off x="120580" y="113916"/>
            <a:ext cx="11233220" cy="563355"/>
          </a:xfrm>
        </p:spPr>
        <p:txBody>
          <a:bodyPr>
            <a:normAutofit fontScale="90000"/>
          </a:bodyPr>
          <a:lstStyle/>
          <a:p>
            <a:r>
              <a:rPr lang="da-DK" dirty="0"/>
              <a:t>Module load when loadpulled at antenna port</a:t>
            </a:r>
            <a:endParaRPr lang="da-DK" sz="3100" dirty="0"/>
          </a:p>
        </p:txBody>
      </p:sp>
      <p:sp>
        <p:nvSpPr>
          <p:cNvPr id="3" name="Slide Number Placeholder 2">
            <a:extLst>
              <a:ext uri="{FF2B5EF4-FFF2-40B4-BE49-F238E27FC236}">
                <a16:creationId xmlns:a16="http://schemas.microsoft.com/office/drawing/2014/main" id="{66D63912-187A-43CC-B99C-FDFFEED776D7}"/>
              </a:ext>
            </a:extLst>
          </p:cNvPr>
          <p:cNvSpPr>
            <a:spLocks noGrp="1"/>
          </p:cNvSpPr>
          <p:nvPr>
            <p:ph type="sldNum" sz="quarter" idx="12"/>
          </p:nvPr>
        </p:nvSpPr>
        <p:spPr/>
        <p:txBody>
          <a:bodyPr/>
          <a:lstStyle/>
          <a:p>
            <a:fld id="{3CE13DFA-FF72-40D1-A8F1-405256624AEA}" type="slidenum">
              <a:rPr lang="da-DK" smtClean="0"/>
              <a:t>25</a:t>
            </a:fld>
            <a:endParaRPr lang="da-DK" dirty="0"/>
          </a:p>
        </p:txBody>
      </p:sp>
      <p:sp>
        <p:nvSpPr>
          <p:cNvPr id="11" name="TextBox 10">
            <a:extLst>
              <a:ext uri="{FF2B5EF4-FFF2-40B4-BE49-F238E27FC236}">
                <a16:creationId xmlns:a16="http://schemas.microsoft.com/office/drawing/2014/main" id="{016E9E64-AF90-42BD-AF14-48CCB9B19B92}"/>
              </a:ext>
            </a:extLst>
          </p:cNvPr>
          <p:cNvSpPr txBox="1"/>
          <p:nvPr/>
        </p:nvSpPr>
        <p:spPr>
          <a:xfrm>
            <a:off x="120580" y="898215"/>
            <a:ext cx="9649068" cy="923330"/>
          </a:xfrm>
          <a:prstGeom prst="rect">
            <a:avLst/>
          </a:prstGeom>
          <a:noFill/>
        </p:spPr>
        <p:txBody>
          <a:bodyPr wrap="square" rtlCol="0">
            <a:spAutoFit/>
          </a:bodyPr>
          <a:lstStyle/>
          <a:p>
            <a:r>
              <a:rPr lang="da-DK" dirty="0"/>
              <a:t>To get an idea of which load impedance the module sees through BAW and match, when the impedance at the antenna reference plane has swr=3 at an arbitrary phase, the following loadpull can be simulated for a sweep of 0 to 360 degrees:</a:t>
            </a:r>
          </a:p>
        </p:txBody>
      </p:sp>
      <p:sp>
        <p:nvSpPr>
          <p:cNvPr id="13" name="TextBox 12">
            <a:extLst>
              <a:ext uri="{FF2B5EF4-FFF2-40B4-BE49-F238E27FC236}">
                <a16:creationId xmlns:a16="http://schemas.microsoft.com/office/drawing/2014/main" id="{016E9E64-AF90-42BD-AF14-48CCB9B19B92}"/>
              </a:ext>
            </a:extLst>
          </p:cNvPr>
          <p:cNvSpPr txBox="1"/>
          <p:nvPr/>
        </p:nvSpPr>
        <p:spPr>
          <a:xfrm>
            <a:off x="957723" y="4537553"/>
            <a:ext cx="6626942" cy="1477328"/>
          </a:xfrm>
          <a:prstGeom prst="rect">
            <a:avLst/>
          </a:prstGeom>
          <a:noFill/>
        </p:spPr>
        <p:txBody>
          <a:bodyPr wrap="square" rtlCol="0">
            <a:spAutoFit/>
          </a:bodyPr>
          <a:lstStyle/>
          <a:p>
            <a:r>
              <a:rPr lang="da-DK" dirty="0"/>
              <a:t>The red dot in the polar plot is the Module load target for max P_out at PL12, 2442MHz. It can be seen that some phases can move the load further away from the target than other phases. This knowledge can help to optimize the matching between physical antenna and antenna reference plane (L23, L20, C20). </a:t>
            </a:r>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31490"/>
            <a:ext cx="7381875" cy="2219325"/>
          </a:xfrm>
          <a:prstGeom prst="rect">
            <a:avLst/>
          </a:prstGeom>
        </p:spPr>
      </p:pic>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84665" y="1767233"/>
            <a:ext cx="4514850" cy="4305300"/>
          </a:xfrm>
          <a:prstGeom prst="rect">
            <a:avLst/>
          </a:prstGeom>
        </p:spPr>
      </p:pic>
    </p:spTree>
    <p:extLst>
      <p:ext uri="{BB962C8B-B14F-4D97-AF65-F5344CB8AC3E}">
        <p14:creationId xmlns:p14="http://schemas.microsoft.com/office/powerpoint/2010/main" val="6705693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57367" y="2632461"/>
            <a:ext cx="4615216" cy="4089014"/>
          </a:xfrm>
          <a:prstGeom prst="rect">
            <a:avLst/>
          </a:prstGeom>
        </p:spPr>
      </p:pic>
      <p:sp>
        <p:nvSpPr>
          <p:cNvPr id="2" name="Title 1">
            <a:extLst>
              <a:ext uri="{FF2B5EF4-FFF2-40B4-BE49-F238E27FC236}">
                <a16:creationId xmlns:a16="http://schemas.microsoft.com/office/drawing/2014/main" id="{0FF989A5-7D6A-4328-B6E4-5887C719B650}"/>
              </a:ext>
            </a:extLst>
          </p:cNvPr>
          <p:cNvSpPr>
            <a:spLocks noGrp="1"/>
          </p:cNvSpPr>
          <p:nvPr>
            <p:ph type="title"/>
          </p:nvPr>
        </p:nvSpPr>
        <p:spPr>
          <a:xfrm>
            <a:off x="549882" y="72893"/>
            <a:ext cx="6598169" cy="703855"/>
          </a:xfrm>
        </p:spPr>
        <p:txBody>
          <a:bodyPr>
            <a:normAutofit/>
          </a:bodyPr>
          <a:lstStyle/>
          <a:p>
            <a:r>
              <a:rPr lang="da-DK" dirty="0"/>
              <a:t>On- </a:t>
            </a:r>
            <a:r>
              <a:rPr lang="da-DK" dirty="0" err="1"/>
              <a:t>Ear</a:t>
            </a:r>
            <a:r>
              <a:rPr lang="da-DK" dirty="0"/>
              <a:t> Module load</a:t>
            </a:r>
            <a:endParaRPr lang="da-DK" sz="3100" dirty="0"/>
          </a:p>
        </p:txBody>
      </p:sp>
      <p:sp>
        <p:nvSpPr>
          <p:cNvPr id="3" name="Slide Number Placeholder 2">
            <a:extLst>
              <a:ext uri="{FF2B5EF4-FFF2-40B4-BE49-F238E27FC236}">
                <a16:creationId xmlns:a16="http://schemas.microsoft.com/office/drawing/2014/main" id="{66D63912-187A-43CC-B99C-FDFFEED776D7}"/>
              </a:ext>
            </a:extLst>
          </p:cNvPr>
          <p:cNvSpPr>
            <a:spLocks noGrp="1"/>
          </p:cNvSpPr>
          <p:nvPr>
            <p:ph type="sldNum" sz="quarter" idx="12"/>
          </p:nvPr>
        </p:nvSpPr>
        <p:spPr/>
        <p:txBody>
          <a:bodyPr/>
          <a:lstStyle/>
          <a:p>
            <a:fld id="{3CE13DFA-FF72-40D1-A8F1-405256624AEA}" type="slidenum">
              <a:rPr lang="da-DK" smtClean="0"/>
              <a:t>26</a:t>
            </a:fld>
            <a:endParaRPr lang="da-DK" dirty="0"/>
          </a:p>
        </p:txBody>
      </p:sp>
      <p:sp>
        <p:nvSpPr>
          <p:cNvPr id="11" name="TextBox 10">
            <a:extLst>
              <a:ext uri="{FF2B5EF4-FFF2-40B4-BE49-F238E27FC236}">
                <a16:creationId xmlns:a16="http://schemas.microsoft.com/office/drawing/2014/main" id="{016E9E64-AF90-42BD-AF14-48CCB9B19B92}"/>
              </a:ext>
            </a:extLst>
          </p:cNvPr>
          <p:cNvSpPr txBox="1"/>
          <p:nvPr/>
        </p:nvSpPr>
        <p:spPr>
          <a:xfrm>
            <a:off x="376356" y="978445"/>
            <a:ext cx="6142431" cy="1477328"/>
          </a:xfrm>
          <a:prstGeom prst="rect">
            <a:avLst/>
          </a:prstGeom>
          <a:noFill/>
        </p:spPr>
        <p:txBody>
          <a:bodyPr wrap="square" rtlCol="0">
            <a:spAutoFit/>
          </a:bodyPr>
          <a:lstStyle/>
          <a:p>
            <a:r>
              <a:rPr lang="da-DK" dirty="0"/>
              <a:t>The antenna impedance, when the hearing aid is worn on the Left or Right ear, can spread a lot depending on people’s ears. </a:t>
            </a:r>
          </a:p>
          <a:p>
            <a:r>
              <a:rPr lang="da-DK" dirty="0"/>
              <a:t>Panacea has the following </a:t>
            </a:r>
            <a:r>
              <a:rPr lang="da-DK" u="sng" dirty="0"/>
              <a:t>antenna impedance as seen at the antenna reference plane </a:t>
            </a:r>
            <a:r>
              <a:rPr lang="da-DK" dirty="0"/>
              <a:t>(freq sweep is 2400-2480, with marker on 2400MHz):</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6575" y="2632461"/>
            <a:ext cx="5821992" cy="4068711"/>
          </a:xfrm>
          <a:prstGeom prst="rect">
            <a:avLst/>
          </a:prstGeom>
        </p:spPr>
      </p:pic>
      <p:sp>
        <p:nvSpPr>
          <p:cNvPr id="16" name="TextBox 15">
            <a:extLst>
              <a:ext uri="{FF2B5EF4-FFF2-40B4-BE49-F238E27FC236}">
                <a16:creationId xmlns:a16="http://schemas.microsoft.com/office/drawing/2014/main" id="{016E9E64-AF90-42BD-AF14-48CCB9B19B92}"/>
              </a:ext>
            </a:extLst>
          </p:cNvPr>
          <p:cNvSpPr txBox="1"/>
          <p:nvPr/>
        </p:nvSpPr>
        <p:spPr>
          <a:xfrm>
            <a:off x="6957367" y="324137"/>
            <a:ext cx="4851162" cy="2308324"/>
          </a:xfrm>
          <a:prstGeom prst="rect">
            <a:avLst/>
          </a:prstGeom>
          <a:noFill/>
        </p:spPr>
        <p:txBody>
          <a:bodyPr wrap="square" rtlCol="0">
            <a:spAutoFit/>
          </a:bodyPr>
          <a:lstStyle/>
          <a:p>
            <a:pPr algn="l" rtl="0" fontAlgn="base"/>
            <a:r>
              <a:rPr lang="en-US" b="0" i="0" u="none" strike="noStrike" dirty="0">
                <a:solidFill>
                  <a:srgbClr val="000000"/>
                </a:solidFill>
                <a:effectLst/>
              </a:rPr>
              <a:t>The </a:t>
            </a:r>
            <a:r>
              <a:rPr lang="en-US" b="0" i="0" u="sng" dirty="0">
                <a:solidFill>
                  <a:srgbClr val="000000"/>
                </a:solidFill>
                <a:effectLst/>
              </a:rPr>
              <a:t>antenna impedance as the module sees it</a:t>
            </a:r>
            <a:r>
              <a:rPr lang="en-US" b="0" i="0" u="none" strike="noStrike" dirty="0">
                <a:solidFill>
                  <a:srgbClr val="000000"/>
                </a:solidFill>
                <a:effectLst/>
              </a:rPr>
              <a:t>, is spread-out through BAW and match, and makes 2 turns over the band. </a:t>
            </a:r>
            <a:r>
              <a:rPr lang="en-US" b="0" i="0" dirty="0">
                <a:solidFill>
                  <a:srgbClr val="000000"/>
                </a:solidFill>
                <a:effectLst/>
              </a:rPr>
              <a:t>​</a:t>
            </a:r>
          </a:p>
          <a:p>
            <a:pPr algn="l" rtl="0" fontAlgn="base"/>
            <a:r>
              <a:rPr lang="en-US" b="0" i="0" u="none" strike="noStrike" dirty="0">
                <a:solidFill>
                  <a:srgbClr val="000000"/>
                </a:solidFill>
                <a:effectLst/>
              </a:rPr>
              <a:t>In the same way, the contours at the ant ref plane will be quite different over the band, and at that plane it is not sufficient to do </a:t>
            </a:r>
            <a:r>
              <a:rPr lang="en-US" b="0" i="0" u="none" strike="noStrike" dirty="0" err="1">
                <a:solidFill>
                  <a:srgbClr val="000000"/>
                </a:solidFill>
                <a:effectLst/>
              </a:rPr>
              <a:t>loadpull</a:t>
            </a:r>
            <a:r>
              <a:rPr lang="en-US" b="0" i="0" u="none" strike="noStrike" dirty="0">
                <a:solidFill>
                  <a:srgbClr val="000000"/>
                </a:solidFill>
                <a:effectLst/>
              </a:rPr>
              <a:t> at only low/mid/hi channel.</a:t>
            </a:r>
            <a:r>
              <a:rPr lang="en-US" b="0" i="0" dirty="0">
                <a:solidFill>
                  <a:srgbClr val="000000"/>
                </a:solidFill>
                <a:effectLst/>
              </a:rPr>
              <a:t>​</a:t>
            </a:r>
          </a:p>
          <a:p>
            <a:pPr algn="l" rtl="0" fontAlgn="base"/>
            <a:r>
              <a:rPr lang="en-US" dirty="0">
                <a:solidFill>
                  <a:srgbClr val="000000"/>
                </a:solidFill>
              </a:rPr>
              <a:t>T</a:t>
            </a:r>
            <a:r>
              <a:rPr lang="en-US" b="0" i="0" u="none" strike="noStrike" dirty="0">
                <a:solidFill>
                  <a:srgbClr val="000000"/>
                </a:solidFill>
                <a:effectLst/>
              </a:rPr>
              <a:t>he module load in the USER1-L case:</a:t>
            </a:r>
            <a:endParaRPr lang="en-US" b="0" i="0" dirty="0">
              <a:solidFill>
                <a:srgbClr val="000000"/>
              </a:solidFill>
              <a:effectLst/>
            </a:endParaRPr>
          </a:p>
        </p:txBody>
      </p:sp>
    </p:spTree>
    <p:extLst>
      <p:ext uri="{BB962C8B-B14F-4D97-AF65-F5344CB8AC3E}">
        <p14:creationId xmlns:p14="http://schemas.microsoft.com/office/powerpoint/2010/main" val="41908333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56895" y="2723241"/>
            <a:ext cx="5115689" cy="4134759"/>
          </a:xfrm>
          <a:prstGeom prst="rect">
            <a:avLst/>
          </a:prstGeom>
        </p:spPr>
      </p:pic>
      <p:sp>
        <p:nvSpPr>
          <p:cNvPr id="2" name="Title 1">
            <a:extLst>
              <a:ext uri="{FF2B5EF4-FFF2-40B4-BE49-F238E27FC236}">
                <a16:creationId xmlns:a16="http://schemas.microsoft.com/office/drawing/2014/main" id="{0FF989A5-7D6A-4328-B6E4-5887C719B650}"/>
              </a:ext>
            </a:extLst>
          </p:cNvPr>
          <p:cNvSpPr>
            <a:spLocks noGrp="1"/>
          </p:cNvSpPr>
          <p:nvPr>
            <p:ph type="title"/>
          </p:nvPr>
        </p:nvSpPr>
        <p:spPr>
          <a:xfrm>
            <a:off x="342483" y="0"/>
            <a:ext cx="11494634" cy="772681"/>
          </a:xfrm>
        </p:spPr>
        <p:txBody>
          <a:bodyPr>
            <a:normAutofit/>
          </a:bodyPr>
          <a:lstStyle/>
          <a:p>
            <a:r>
              <a:rPr lang="da-DK" dirty="0"/>
              <a:t>On-Ear Module load; optimizing the match</a:t>
            </a:r>
            <a:endParaRPr lang="da-DK" sz="3100" dirty="0"/>
          </a:p>
        </p:txBody>
      </p:sp>
      <p:sp>
        <p:nvSpPr>
          <p:cNvPr id="3" name="Slide Number Placeholder 2">
            <a:extLst>
              <a:ext uri="{FF2B5EF4-FFF2-40B4-BE49-F238E27FC236}">
                <a16:creationId xmlns:a16="http://schemas.microsoft.com/office/drawing/2014/main" id="{66D63912-187A-43CC-B99C-FDFFEED776D7}"/>
              </a:ext>
            </a:extLst>
          </p:cNvPr>
          <p:cNvSpPr>
            <a:spLocks noGrp="1"/>
          </p:cNvSpPr>
          <p:nvPr>
            <p:ph type="sldNum" sz="quarter" idx="12"/>
          </p:nvPr>
        </p:nvSpPr>
        <p:spPr/>
        <p:txBody>
          <a:bodyPr/>
          <a:lstStyle/>
          <a:p>
            <a:fld id="{3CE13DFA-FF72-40D1-A8F1-405256624AEA}" type="slidenum">
              <a:rPr lang="da-DK" smtClean="0"/>
              <a:t>27</a:t>
            </a:fld>
            <a:endParaRPr lang="da-DK" dirty="0"/>
          </a:p>
        </p:txBody>
      </p:sp>
      <p:sp>
        <p:nvSpPr>
          <p:cNvPr id="13" name="TextBox 12">
            <a:extLst>
              <a:ext uri="{FF2B5EF4-FFF2-40B4-BE49-F238E27FC236}">
                <a16:creationId xmlns:a16="http://schemas.microsoft.com/office/drawing/2014/main" id="{016E9E64-AF90-42BD-AF14-48CCB9B19B92}"/>
              </a:ext>
            </a:extLst>
          </p:cNvPr>
          <p:cNvSpPr txBox="1"/>
          <p:nvPr/>
        </p:nvSpPr>
        <p:spPr>
          <a:xfrm>
            <a:off x="488592" y="1193415"/>
            <a:ext cx="4003375" cy="3970318"/>
          </a:xfrm>
          <a:prstGeom prst="rect">
            <a:avLst/>
          </a:prstGeom>
          <a:noFill/>
        </p:spPr>
        <p:txBody>
          <a:bodyPr wrap="square" rtlCol="0">
            <a:spAutoFit/>
          </a:bodyPr>
          <a:lstStyle/>
          <a:p>
            <a:r>
              <a:rPr lang="da-DK" dirty="0"/>
              <a:t>To optimize the match, for all possible antenna impedances and at all channels,</a:t>
            </a:r>
          </a:p>
          <a:p>
            <a:r>
              <a:rPr lang="da-DK" dirty="0"/>
              <a:t>the best strategy is to do this at a reference plane closest to the PA.</a:t>
            </a:r>
          </a:p>
          <a:p>
            <a:r>
              <a:rPr lang="en-US" dirty="0"/>
              <a:t>Here the </a:t>
            </a:r>
            <a:r>
              <a:rPr lang="en-US" dirty="0" err="1"/>
              <a:t>P_out</a:t>
            </a:r>
            <a:r>
              <a:rPr lang="en-US" dirty="0"/>
              <a:t> contours hardly move over frequency.</a:t>
            </a:r>
          </a:p>
          <a:p>
            <a:endParaRPr lang="en-US" dirty="0"/>
          </a:p>
          <a:p>
            <a:r>
              <a:rPr lang="en-US" dirty="0"/>
              <a:t>Using this, we can simulate the antenna load seen at this point through BAW and match, and tune the match while showing the simulation result in the mid-channel contour. In this way we can have the full overview while tuning the match.</a:t>
            </a:r>
          </a:p>
        </p:txBody>
      </p:sp>
      <p:pic>
        <p:nvPicPr>
          <p:cNvPr id="25" name="Picture 24"/>
          <p:cNvPicPr>
            <a:picLocks noChangeAspect="1"/>
          </p:cNvPicPr>
          <p:nvPr/>
        </p:nvPicPr>
        <p:blipFill>
          <a:blip r:embed="rId3"/>
          <a:stretch>
            <a:fillRect/>
          </a:stretch>
        </p:blipFill>
        <p:spPr>
          <a:xfrm>
            <a:off x="4484799" y="983227"/>
            <a:ext cx="7372901" cy="2294202"/>
          </a:xfrm>
          <a:prstGeom prst="rect">
            <a:avLst/>
          </a:prstGeom>
        </p:spPr>
      </p:pic>
      <p:sp>
        <p:nvSpPr>
          <p:cNvPr id="26" name="Arc 25"/>
          <p:cNvSpPr/>
          <p:nvPr/>
        </p:nvSpPr>
        <p:spPr>
          <a:xfrm rot="16200000" flipH="1">
            <a:off x="5970081" y="2746665"/>
            <a:ext cx="1970765" cy="795955"/>
          </a:xfrm>
          <a:prstGeom prst="arc">
            <a:avLst>
              <a:gd name="adj1" fmla="val 16200000"/>
              <a:gd name="adj2" fmla="val 21544435"/>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7" name="Straight Arrow Connector 26"/>
          <p:cNvCxnSpPr/>
          <p:nvPr/>
        </p:nvCxnSpPr>
        <p:spPr>
          <a:xfrm>
            <a:off x="6925967" y="4130025"/>
            <a:ext cx="397978"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016E9E64-AF90-42BD-AF14-48CCB9B19B92}"/>
              </a:ext>
            </a:extLst>
          </p:cNvPr>
          <p:cNvSpPr txBox="1"/>
          <p:nvPr/>
        </p:nvSpPr>
        <p:spPr>
          <a:xfrm>
            <a:off x="4817806" y="4242683"/>
            <a:ext cx="2150617" cy="1754326"/>
          </a:xfrm>
          <a:prstGeom prst="rect">
            <a:avLst/>
          </a:prstGeom>
          <a:noFill/>
          <a:ln w="9525">
            <a:solidFill>
              <a:schemeClr val="tx1"/>
            </a:solidFill>
          </a:ln>
        </p:spPr>
        <p:txBody>
          <a:bodyPr wrap="square" rtlCol="0">
            <a:spAutoFit/>
          </a:bodyPr>
          <a:lstStyle/>
          <a:p>
            <a:r>
              <a:rPr lang="en-US" dirty="0"/>
              <a:t>PL12 </a:t>
            </a:r>
            <a:r>
              <a:rPr lang="en-US" dirty="0" err="1"/>
              <a:t>P_out</a:t>
            </a:r>
            <a:r>
              <a:rPr lang="en-US" dirty="0"/>
              <a:t> </a:t>
            </a:r>
            <a:r>
              <a:rPr lang="en-US" dirty="0" err="1"/>
              <a:t>loadpull</a:t>
            </a:r>
            <a:r>
              <a:rPr lang="en-US" dirty="0"/>
              <a:t> contours at module output, shown in Smith-Tube where Z-axis is channel number:</a:t>
            </a:r>
          </a:p>
        </p:txBody>
      </p:sp>
      <p:cxnSp>
        <p:nvCxnSpPr>
          <p:cNvPr id="38" name="Straight Connector 37"/>
          <p:cNvCxnSpPr/>
          <p:nvPr/>
        </p:nvCxnSpPr>
        <p:spPr>
          <a:xfrm>
            <a:off x="6061499" y="3144049"/>
            <a:ext cx="944016" cy="593"/>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79441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p:cNvPicPr>
            <a:picLocks noChangeAspect="1"/>
          </p:cNvPicPr>
          <p:nvPr/>
        </p:nvPicPr>
        <p:blipFill>
          <a:blip r:embed="rId2"/>
          <a:stretch>
            <a:fillRect/>
          </a:stretch>
        </p:blipFill>
        <p:spPr>
          <a:xfrm>
            <a:off x="6331973" y="2099293"/>
            <a:ext cx="5505143" cy="4621601"/>
          </a:xfrm>
          <a:prstGeom prst="rect">
            <a:avLst/>
          </a:prstGeom>
        </p:spPr>
      </p:pic>
      <p:sp>
        <p:nvSpPr>
          <p:cNvPr id="2" name="Title 1">
            <a:extLst>
              <a:ext uri="{FF2B5EF4-FFF2-40B4-BE49-F238E27FC236}">
                <a16:creationId xmlns:a16="http://schemas.microsoft.com/office/drawing/2014/main" id="{0FF989A5-7D6A-4328-B6E4-5887C719B650}"/>
              </a:ext>
            </a:extLst>
          </p:cNvPr>
          <p:cNvSpPr>
            <a:spLocks noGrp="1"/>
          </p:cNvSpPr>
          <p:nvPr>
            <p:ph type="title"/>
          </p:nvPr>
        </p:nvSpPr>
        <p:spPr>
          <a:xfrm>
            <a:off x="342483" y="0"/>
            <a:ext cx="11494634" cy="772681"/>
          </a:xfrm>
        </p:spPr>
        <p:txBody>
          <a:bodyPr>
            <a:normAutofit/>
          </a:bodyPr>
          <a:lstStyle/>
          <a:p>
            <a:r>
              <a:rPr lang="da-DK" dirty="0"/>
              <a:t>On-Ear </a:t>
            </a:r>
            <a:r>
              <a:rPr lang="da-DK" dirty="0" err="1"/>
              <a:t>Module</a:t>
            </a:r>
            <a:r>
              <a:rPr lang="da-DK" dirty="0"/>
              <a:t> load and </a:t>
            </a:r>
            <a:r>
              <a:rPr lang="da-DK" dirty="0" err="1"/>
              <a:t>contours</a:t>
            </a:r>
            <a:endParaRPr lang="da-DK" sz="3100" dirty="0"/>
          </a:p>
        </p:txBody>
      </p:sp>
      <p:sp>
        <p:nvSpPr>
          <p:cNvPr id="3" name="Slide Number Placeholder 2">
            <a:extLst>
              <a:ext uri="{FF2B5EF4-FFF2-40B4-BE49-F238E27FC236}">
                <a16:creationId xmlns:a16="http://schemas.microsoft.com/office/drawing/2014/main" id="{66D63912-187A-43CC-B99C-FDFFEED776D7}"/>
              </a:ext>
            </a:extLst>
          </p:cNvPr>
          <p:cNvSpPr>
            <a:spLocks noGrp="1"/>
          </p:cNvSpPr>
          <p:nvPr>
            <p:ph type="sldNum" sz="quarter" idx="12"/>
          </p:nvPr>
        </p:nvSpPr>
        <p:spPr/>
        <p:txBody>
          <a:bodyPr/>
          <a:lstStyle/>
          <a:p>
            <a:fld id="{3CE13DFA-FF72-40D1-A8F1-405256624AEA}" type="slidenum">
              <a:rPr lang="da-DK" smtClean="0"/>
              <a:t>28</a:t>
            </a:fld>
            <a:endParaRPr lang="da-DK" dirty="0"/>
          </a:p>
        </p:txBody>
      </p:sp>
      <p:sp>
        <p:nvSpPr>
          <p:cNvPr id="13" name="TextBox 12">
            <a:extLst>
              <a:ext uri="{FF2B5EF4-FFF2-40B4-BE49-F238E27FC236}">
                <a16:creationId xmlns:a16="http://schemas.microsoft.com/office/drawing/2014/main" id="{016E9E64-AF90-42BD-AF14-48CCB9B19B92}"/>
              </a:ext>
            </a:extLst>
          </p:cNvPr>
          <p:cNvSpPr txBox="1"/>
          <p:nvPr/>
        </p:nvSpPr>
        <p:spPr>
          <a:xfrm>
            <a:off x="499798" y="790328"/>
            <a:ext cx="11337317" cy="1200329"/>
          </a:xfrm>
          <a:prstGeom prst="rect">
            <a:avLst/>
          </a:prstGeom>
          <a:noFill/>
        </p:spPr>
        <p:txBody>
          <a:bodyPr wrap="square" rtlCol="0">
            <a:spAutoFit/>
          </a:bodyPr>
          <a:lstStyle/>
          <a:p>
            <a:r>
              <a:rPr lang="da-DK" dirty="0"/>
              <a:t>Here are all 6 </a:t>
            </a:r>
            <a:r>
              <a:rPr lang="da-DK" dirty="0" err="1"/>
              <a:t>Panacea</a:t>
            </a:r>
            <a:r>
              <a:rPr lang="da-DK" dirty="0"/>
              <a:t> </a:t>
            </a:r>
            <a:r>
              <a:rPr lang="da-DK" dirty="0" err="1"/>
              <a:t>antenna</a:t>
            </a:r>
            <a:r>
              <a:rPr lang="da-DK" dirty="0"/>
              <a:t> impedances as the module sees it (spread-out through BAW and match), plotted inside the Module contours. The match is tuned to get the impedance centered around max P_out, from 2.4 to 2.48GHz. </a:t>
            </a:r>
          </a:p>
          <a:p>
            <a:r>
              <a:rPr lang="da-DK" dirty="0"/>
              <a:t>The current consumption will vary a lot over the band, and will in fact be relatively high at lowest and highest channel. Another match topology must be chosen if this is a problem for e.g. TypeApproval conditions!</a:t>
            </a:r>
          </a:p>
        </p:txBody>
      </p:sp>
      <p:pic>
        <p:nvPicPr>
          <p:cNvPr id="22" name="Picture 21"/>
          <p:cNvPicPr>
            <a:picLocks noChangeAspect="1"/>
          </p:cNvPicPr>
          <p:nvPr/>
        </p:nvPicPr>
        <p:blipFill>
          <a:blip r:embed="rId3"/>
          <a:stretch>
            <a:fillRect/>
          </a:stretch>
        </p:blipFill>
        <p:spPr>
          <a:xfrm>
            <a:off x="342484" y="2143431"/>
            <a:ext cx="5487522" cy="4577463"/>
          </a:xfrm>
          <a:prstGeom prst="rect">
            <a:avLst/>
          </a:prstGeom>
        </p:spPr>
      </p:pic>
    </p:spTree>
    <p:extLst>
      <p:ext uri="{BB962C8B-B14F-4D97-AF65-F5344CB8AC3E}">
        <p14:creationId xmlns:p14="http://schemas.microsoft.com/office/powerpoint/2010/main" val="24134615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14066" y="2236900"/>
            <a:ext cx="4452136" cy="4394014"/>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9241" y="2236899"/>
            <a:ext cx="4443056" cy="4443056"/>
          </a:xfrm>
          <a:prstGeom prst="rect">
            <a:avLst/>
          </a:prstGeom>
        </p:spPr>
      </p:pic>
      <p:sp>
        <p:nvSpPr>
          <p:cNvPr id="2" name="Title 1">
            <a:extLst>
              <a:ext uri="{FF2B5EF4-FFF2-40B4-BE49-F238E27FC236}">
                <a16:creationId xmlns:a16="http://schemas.microsoft.com/office/drawing/2014/main" id="{0FF989A5-7D6A-4328-B6E4-5887C719B650}"/>
              </a:ext>
            </a:extLst>
          </p:cNvPr>
          <p:cNvSpPr>
            <a:spLocks noGrp="1"/>
          </p:cNvSpPr>
          <p:nvPr>
            <p:ph type="title"/>
          </p:nvPr>
        </p:nvSpPr>
        <p:spPr>
          <a:xfrm>
            <a:off x="226937" y="269500"/>
            <a:ext cx="6470847" cy="563355"/>
          </a:xfrm>
        </p:spPr>
        <p:txBody>
          <a:bodyPr>
            <a:noAutofit/>
          </a:bodyPr>
          <a:lstStyle/>
          <a:p>
            <a:r>
              <a:rPr lang="da-DK" dirty="0"/>
              <a:t>Freespace Module load</a:t>
            </a:r>
          </a:p>
        </p:txBody>
      </p:sp>
      <p:sp>
        <p:nvSpPr>
          <p:cNvPr id="3" name="Slide Number Placeholder 2">
            <a:extLst>
              <a:ext uri="{FF2B5EF4-FFF2-40B4-BE49-F238E27FC236}">
                <a16:creationId xmlns:a16="http://schemas.microsoft.com/office/drawing/2014/main" id="{66D63912-187A-43CC-B99C-FDFFEED776D7}"/>
              </a:ext>
            </a:extLst>
          </p:cNvPr>
          <p:cNvSpPr>
            <a:spLocks noGrp="1"/>
          </p:cNvSpPr>
          <p:nvPr>
            <p:ph type="sldNum" sz="quarter" idx="12"/>
          </p:nvPr>
        </p:nvSpPr>
        <p:spPr/>
        <p:txBody>
          <a:bodyPr/>
          <a:lstStyle/>
          <a:p>
            <a:fld id="{3CE13DFA-FF72-40D1-A8F1-405256624AEA}" type="slidenum">
              <a:rPr lang="da-DK" smtClean="0"/>
              <a:t>29</a:t>
            </a:fld>
            <a:endParaRPr lang="da-DK" dirty="0"/>
          </a:p>
        </p:txBody>
      </p:sp>
      <p:sp>
        <p:nvSpPr>
          <p:cNvPr id="11" name="TextBox 10">
            <a:extLst>
              <a:ext uri="{FF2B5EF4-FFF2-40B4-BE49-F238E27FC236}">
                <a16:creationId xmlns:a16="http://schemas.microsoft.com/office/drawing/2014/main" id="{016E9E64-AF90-42BD-AF14-48CCB9B19B92}"/>
              </a:ext>
            </a:extLst>
          </p:cNvPr>
          <p:cNvSpPr txBox="1"/>
          <p:nvPr/>
        </p:nvSpPr>
        <p:spPr>
          <a:xfrm>
            <a:off x="226938" y="1057551"/>
            <a:ext cx="6820994" cy="1200329"/>
          </a:xfrm>
          <a:prstGeom prst="rect">
            <a:avLst/>
          </a:prstGeom>
          <a:noFill/>
        </p:spPr>
        <p:txBody>
          <a:bodyPr wrap="square" rtlCol="0">
            <a:spAutoFit/>
          </a:bodyPr>
          <a:lstStyle/>
          <a:p>
            <a:r>
              <a:rPr lang="da-DK" dirty="0"/>
              <a:t>The Panacea </a:t>
            </a:r>
            <a:r>
              <a:rPr lang="da-DK" u="sng" dirty="0"/>
              <a:t>antenna in free space </a:t>
            </a:r>
            <a:r>
              <a:rPr lang="da-DK" dirty="0"/>
              <a:t>has a relative high swr, which is a good thing (low P_out) for complying with e.g. Fcc radiated requirements, because radiated requirements are measured in FreeSpace.</a:t>
            </a:r>
          </a:p>
        </p:txBody>
      </p:sp>
      <p:sp>
        <p:nvSpPr>
          <p:cNvPr id="13" name="TextBox 12">
            <a:extLst>
              <a:ext uri="{FF2B5EF4-FFF2-40B4-BE49-F238E27FC236}">
                <a16:creationId xmlns:a16="http://schemas.microsoft.com/office/drawing/2014/main" id="{016E9E64-AF90-42BD-AF14-48CCB9B19B92}"/>
              </a:ext>
            </a:extLst>
          </p:cNvPr>
          <p:cNvSpPr txBox="1"/>
          <p:nvPr/>
        </p:nvSpPr>
        <p:spPr>
          <a:xfrm>
            <a:off x="7414066" y="420389"/>
            <a:ext cx="4452136" cy="1754326"/>
          </a:xfrm>
          <a:prstGeom prst="rect">
            <a:avLst/>
          </a:prstGeom>
          <a:noFill/>
        </p:spPr>
        <p:txBody>
          <a:bodyPr wrap="square" rtlCol="0">
            <a:spAutoFit/>
          </a:bodyPr>
          <a:lstStyle/>
          <a:p>
            <a:r>
              <a:rPr lang="da-DK" dirty="0"/>
              <a:t>The module however, sees it </a:t>
            </a:r>
            <a:r>
              <a:rPr lang="da-DK" u="sng" dirty="0"/>
              <a:t>through BAW and match</a:t>
            </a:r>
            <a:r>
              <a:rPr lang="da-DK" dirty="0"/>
              <a:t>, which spreads the impedance inside the band over a big area. </a:t>
            </a:r>
          </a:p>
          <a:p>
            <a:r>
              <a:rPr lang="da-DK" dirty="0" err="1"/>
              <a:t>Harmonic</a:t>
            </a:r>
            <a:r>
              <a:rPr lang="da-DK" dirty="0"/>
              <a:t> impedance is not influenced by the antenna at all, because there is a lot of attenuation through the filter.</a:t>
            </a: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6938" y="2305505"/>
            <a:ext cx="3114906" cy="1840626"/>
          </a:xfrm>
          <a:prstGeom prst="rect">
            <a:avLst/>
          </a:prstGeom>
        </p:spPr>
      </p:pic>
    </p:spTree>
    <p:extLst>
      <p:ext uri="{BB962C8B-B14F-4D97-AF65-F5344CB8AC3E}">
        <p14:creationId xmlns:p14="http://schemas.microsoft.com/office/powerpoint/2010/main" val="16853755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92077" y="2997817"/>
            <a:ext cx="3885860" cy="3860183"/>
          </a:xfrm>
          <a:prstGeom prst="rect">
            <a:avLst/>
          </a:prstGeom>
        </p:spPr>
      </p:pic>
      <p:pic>
        <p:nvPicPr>
          <p:cNvPr id="12" name="Picture 11"/>
          <p:cNvPicPr>
            <a:picLocks noChangeAspect="1"/>
          </p:cNvPicPr>
          <p:nvPr/>
        </p:nvPicPr>
        <p:blipFill>
          <a:blip r:embed="rId4"/>
          <a:stretch>
            <a:fillRect/>
          </a:stretch>
        </p:blipFill>
        <p:spPr>
          <a:xfrm>
            <a:off x="7935628" y="2997817"/>
            <a:ext cx="3834620" cy="3860184"/>
          </a:xfrm>
          <a:prstGeom prst="rect">
            <a:avLst/>
          </a:prstGeom>
        </p:spPr>
      </p:pic>
      <p:sp>
        <p:nvSpPr>
          <p:cNvPr id="4" name="TextBox 3">
            <a:extLst>
              <a:ext uri="{FF2B5EF4-FFF2-40B4-BE49-F238E27FC236}">
                <a16:creationId xmlns:a16="http://schemas.microsoft.com/office/drawing/2014/main" id="{1259229C-2CF7-45A9-8460-7E012371C688}"/>
              </a:ext>
            </a:extLst>
          </p:cNvPr>
          <p:cNvSpPr txBox="1"/>
          <p:nvPr/>
        </p:nvSpPr>
        <p:spPr>
          <a:xfrm>
            <a:off x="308920" y="654488"/>
            <a:ext cx="11638569" cy="2585323"/>
          </a:xfrm>
          <a:prstGeom prst="rect">
            <a:avLst/>
          </a:prstGeom>
          <a:noFill/>
        </p:spPr>
        <p:txBody>
          <a:bodyPr wrap="square" rtlCol="0">
            <a:spAutoFit/>
          </a:bodyPr>
          <a:lstStyle/>
          <a:p>
            <a:r>
              <a:rPr lang="da-DK" dirty="0"/>
              <a:t>A fast way to get an impression of the output impedance Z_out of a lowpower transmitter, is to measure its S22 with a network analyzer (NWA) during TX (Hot S-parameters). This is fine for </a:t>
            </a:r>
            <a:r>
              <a:rPr lang="da-DK" dirty="0" err="1"/>
              <a:t>making</a:t>
            </a:r>
            <a:r>
              <a:rPr lang="da-DK" dirty="0"/>
              <a:t> an initial match, but it cannot replace Loadpull, which gives knowledge </a:t>
            </a:r>
            <a:r>
              <a:rPr lang="da-DK" dirty="0" err="1"/>
              <a:t>about</a:t>
            </a:r>
            <a:r>
              <a:rPr lang="da-DK" dirty="0"/>
              <a:t> </a:t>
            </a:r>
            <a:r>
              <a:rPr lang="da-DK" dirty="0" err="1"/>
              <a:t>current</a:t>
            </a:r>
            <a:r>
              <a:rPr lang="da-DK" dirty="0"/>
              <a:t> consumption and nonlinear behaviour.</a:t>
            </a:r>
          </a:p>
          <a:p>
            <a:r>
              <a:rPr lang="en-US" dirty="0"/>
              <a:t>Measure </a:t>
            </a:r>
            <a:r>
              <a:rPr lang="en-US" dirty="0" err="1"/>
              <a:t>Z_out</a:t>
            </a:r>
            <a:r>
              <a:rPr lang="en-US" dirty="0"/>
              <a:t> in 2 tempi to get rid of the TX signal, with “continuous TX” transmitting first on 2420 and then on 2460MHz, then cut both S-parameter files in half at 2440 and paste together. </a:t>
            </a:r>
          </a:p>
          <a:p>
            <a:r>
              <a:rPr lang="en-US" dirty="0"/>
              <a:t>Use the following </a:t>
            </a:r>
            <a:r>
              <a:rPr lang="en-US" u="sng" dirty="0"/>
              <a:t>NWA settings</a:t>
            </a:r>
            <a:r>
              <a:rPr lang="en-US" dirty="0"/>
              <a:t> (also do the calibration with the same settings): </a:t>
            </a:r>
          </a:p>
          <a:p>
            <a:pPr marL="285750" indent="-285750">
              <a:buFont typeface="Arial" panose="020B0604020202020204" pitchFamily="34" charset="0"/>
              <a:buChar char="•"/>
            </a:pPr>
            <a:r>
              <a:rPr lang="en-US" dirty="0" err="1"/>
              <a:t>P_out</a:t>
            </a:r>
            <a:r>
              <a:rPr lang="en-US" dirty="0"/>
              <a:t>= 0dBm for TX measurement (lower will give more disturbance by TX signal, higher will overdrive the TX output)</a:t>
            </a:r>
          </a:p>
          <a:p>
            <a:pPr marL="285750" indent="-285750">
              <a:buFont typeface="Arial" panose="020B0604020202020204" pitchFamily="34" charset="0"/>
              <a:buChar char="•"/>
            </a:pPr>
            <a:r>
              <a:rPr lang="en-US" dirty="0"/>
              <a:t>BW=100Hz (1kHz will go very much faster, but gives more disturbance by TX signal)</a:t>
            </a:r>
          </a:p>
          <a:p>
            <a:pPr marL="285750" indent="-285750">
              <a:buFont typeface="Arial" panose="020B0604020202020204" pitchFamily="34" charset="0"/>
              <a:buChar char="•"/>
            </a:pPr>
            <a:r>
              <a:rPr lang="en-US" dirty="0" err="1"/>
              <a:t>P_out</a:t>
            </a:r>
            <a:r>
              <a:rPr lang="en-US" dirty="0"/>
              <a:t>= -50dBm for RX measurement</a:t>
            </a:r>
          </a:p>
        </p:txBody>
      </p:sp>
      <p:sp>
        <p:nvSpPr>
          <p:cNvPr id="2" name="Title 1">
            <a:extLst>
              <a:ext uri="{FF2B5EF4-FFF2-40B4-BE49-F238E27FC236}">
                <a16:creationId xmlns:a16="http://schemas.microsoft.com/office/drawing/2014/main" id="{0FF989A5-7D6A-4328-B6E4-5887C719B650}"/>
              </a:ext>
            </a:extLst>
          </p:cNvPr>
          <p:cNvSpPr>
            <a:spLocks noGrp="1"/>
          </p:cNvSpPr>
          <p:nvPr>
            <p:ph type="title"/>
          </p:nvPr>
        </p:nvSpPr>
        <p:spPr>
          <a:xfrm>
            <a:off x="120580" y="113916"/>
            <a:ext cx="11826910" cy="563355"/>
          </a:xfrm>
        </p:spPr>
        <p:txBody>
          <a:bodyPr>
            <a:normAutofit fontScale="90000"/>
          </a:bodyPr>
          <a:lstStyle/>
          <a:p>
            <a:r>
              <a:rPr lang="da-DK" dirty="0"/>
              <a:t>Module output Z, measured with NWA (R&amp;S ZVB8)</a:t>
            </a:r>
            <a:endParaRPr lang="da-DK" sz="3100" dirty="0"/>
          </a:p>
        </p:txBody>
      </p:sp>
      <p:sp>
        <p:nvSpPr>
          <p:cNvPr id="3" name="Slide Number Placeholder 2">
            <a:extLst>
              <a:ext uri="{FF2B5EF4-FFF2-40B4-BE49-F238E27FC236}">
                <a16:creationId xmlns:a16="http://schemas.microsoft.com/office/drawing/2014/main" id="{6D416920-26C8-449E-89E5-CF4CEEE6B14D}"/>
              </a:ext>
            </a:extLst>
          </p:cNvPr>
          <p:cNvSpPr>
            <a:spLocks noGrp="1"/>
          </p:cNvSpPr>
          <p:nvPr>
            <p:ph type="sldNum" sz="quarter" idx="12"/>
          </p:nvPr>
        </p:nvSpPr>
        <p:spPr/>
        <p:txBody>
          <a:bodyPr/>
          <a:lstStyle/>
          <a:p>
            <a:fld id="{3CE13DFA-FF72-40D1-A8F1-405256624AEA}" type="slidenum">
              <a:rPr lang="da-DK" smtClean="0"/>
              <a:t>3</a:t>
            </a:fld>
            <a:endParaRPr lang="da-DK"/>
          </a:p>
        </p:txBody>
      </p:sp>
      <p:sp>
        <p:nvSpPr>
          <p:cNvPr id="14" name="TextBox 13"/>
          <p:cNvSpPr txBox="1"/>
          <p:nvPr/>
        </p:nvSpPr>
        <p:spPr>
          <a:xfrm>
            <a:off x="308920" y="3360144"/>
            <a:ext cx="3537425" cy="3139321"/>
          </a:xfrm>
          <a:prstGeom prst="rect">
            <a:avLst/>
          </a:prstGeom>
          <a:noFill/>
        </p:spPr>
        <p:txBody>
          <a:bodyPr wrap="square" rtlCol="0">
            <a:spAutoFit/>
          </a:bodyPr>
          <a:lstStyle/>
          <a:p>
            <a:r>
              <a:rPr lang="en-US" dirty="0"/>
              <a:t>Shown here is the measured Z_RF of the Aurora5CS4 module in 2Mbps mode, with reference plane at the pad of L22. It is done for different </a:t>
            </a:r>
            <a:r>
              <a:rPr lang="en-US" dirty="0" err="1"/>
              <a:t>Tx-PowerLevels</a:t>
            </a:r>
            <a:r>
              <a:rPr lang="en-US" dirty="0"/>
              <a:t>.</a:t>
            </a:r>
          </a:p>
          <a:p>
            <a:r>
              <a:rPr lang="da-DK" i="1" dirty="0"/>
              <a:t>NB Pigtail phase </a:t>
            </a:r>
            <a:r>
              <a:rPr lang="da-DK" i="1" dirty="0" err="1"/>
              <a:t>deembedding</a:t>
            </a:r>
            <a:r>
              <a:rPr lang="da-DK" i="1" dirty="0"/>
              <a:t> with R&amp;S ZVB is done with delay, thus broadband. Loss deembedding however is only valid at 2440MHz, thus a sweep to 4880MHz would show a wrong gamma.</a:t>
            </a:r>
            <a:endParaRPr lang="en-US" i="1" dirty="0"/>
          </a:p>
        </p:txBody>
      </p:sp>
      <p:sp>
        <p:nvSpPr>
          <p:cNvPr id="5" name="TextBox 4">
            <a:extLst>
              <a:ext uri="{FF2B5EF4-FFF2-40B4-BE49-F238E27FC236}">
                <a16:creationId xmlns:a16="http://schemas.microsoft.com/office/drawing/2014/main" id="{55C94827-449A-4AAE-B463-F7647D90F26A}"/>
              </a:ext>
            </a:extLst>
          </p:cNvPr>
          <p:cNvSpPr txBox="1"/>
          <p:nvPr/>
        </p:nvSpPr>
        <p:spPr>
          <a:xfrm>
            <a:off x="6807742" y="2997817"/>
            <a:ext cx="2019977" cy="369332"/>
          </a:xfrm>
          <a:prstGeom prst="rect">
            <a:avLst/>
          </a:prstGeom>
          <a:noFill/>
        </p:spPr>
        <p:txBody>
          <a:bodyPr wrap="none" rtlCol="0">
            <a:spAutoFit/>
          </a:bodyPr>
          <a:lstStyle/>
          <a:p>
            <a:r>
              <a:rPr lang="da-DK" dirty="0"/>
              <a:t>Fundamental </a:t>
            </a:r>
            <a:r>
              <a:rPr lang="da-DK" dirty="0" err="1"/>
              <a:t>Z_out</a:t>
            </a:r>
            <a:endParaRPr lang="da-DK" dirty="0"/>
          </a:p>
        </p:txBody>
      </p:sp>
    </p:spTree>
    <p:extLst>
      <p:ext uri="{BB962C8B-B14F-4D97-AF65-F5344CB8AC3E}">
        <p14:creationId xmlns:p14="http://schemas.microsoft.com/office/powerpoint/2010/main" val="23223270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Diagram&#10;&#10;Description automatically generated">
            <a:extLst>
              <a:ext uri="{FF2B5EF4-FFF2-40B4-BE49-F238E27FC236}">
                <a16:creationId xmlns:a16="http://schemas.microsoft.com/office/drawing/2014/main" id="{837EADB1-E834-4ED0-9A66-3752D7B11C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96619" y="2057735"/>
            <a:ext cx="5513144" cy="4604459"/>
          </a:xfrm>
          <a:prstGeom prst="rect">
            <a:avLst/>
          </a:prstGeom>
        </p:spPr>
      </p:pic>
      <p:sp>
        <p:nvSpPr>
          <p:cNvPr id="2" name="Title 1">
            <a:extLst>
              <a:ext uri="{FF2B5EF4-FFF2-40B4-BE49-F238E27FC236}">
                <a16:creationId xmlns:a16="http://schemas.microsoft.com/office/drawing/2014/main" id="{0FF989A5-7D6A-4328-B6E4-5887C719B650}"/>
              </a:ext>
            </a:extLst>
          </p:cNvPr>
          <p:cNvSpPr>
            <a:spLocks noGrp="1"/>
          </p:cNvSpPr>
          <p:nvPr>
            <p:ph type="title"/>
          </p:nvPr>
        </p:nvSpPr>
        <p:spPr>
          <a:xfrm>
            <a:off x="84871" y="113916"/>
            <a:ext cx="11628968" cy="563355"/>
          </a:xfrm>
        </p:spPr>
        <p:txBody>
          <a:bodyPr>
            <a:noAutofit/>
          </a:bodyPr>
          <a:lstStyle/>
          <a:p>
            <a:r>
              <a:rPr lang="da-DK" dirty="0"/>
              <a:t>Freespace Module load and </a:t>
            </a:r>
            <a:r>
              <a:rPr lang="da-DK" dirty="0" err="1"/>
              <a:t>contours</a:t>
            </a:r>
            <a:endParaRPr lang="da-DK" dirty="0"/>
          </a:p>
        </p:txBody>
      </p:sp>
      <p:sp>
        <p:nvSpPr>
          <p:cNvPr id="3" name="Slide Number Placeholder 2">
            <a:extLst>
              <a:ext uri="{FF2B5EF4-FFF2-40B4-BE49-F238E27FC236}">
                <a16:creationId xmlns:a16="http://schemas.microsoft.com/office/drawing/2014/main" id="{66D63912-187A-43CC-B99C-FDFFEED776D7}"/>
              </a:ext>
            </a:extLst>
          </p:cNvPr>
          <p:cNvSpPr>
            <a:spLocks noGrp="1"/>
          </p:cNvSpPr>
          <p:nvPr>
            <p:ph type="sldNum" sz="quarter" idx="12"/>
          </p:nvPr>
        </p:nvSpPr>
        <p:spPr/>
        <p:txBody>
          <a:bodyPr/>
          <a:lstStyle/>
          <a:p>
            <a:fld id="{3CE13DFA-FF72-40D1-A8F1-405256624AEA}" type="slidenum">
              <a:rPr lang="da-DK" smtClean="0"/>
              <a:t>30</a:t>
            </a:fld>
            <a:endParaRPr lang="da-DK" dirty="0"/>
          </a:p>
        </p:txBody>
      </p:sp>
      <p:sp>
        <p:nvSpPr>
          <p:cNvPr id="13" name="TextBox 12">
            <a:extLst>
              <a:ext uri="{FF2B5EF4-FFF2-40B4-BE49-F238E27FC236}">
                <a16:creationId xmlns:a16="http://schemas.microsoft.com/office/drawing/2014/main" id="{016E9E64-AF90-42BD-AF14-48CCB9B19B92}"/>
              </a:ext>
            </a:extLst>
          </p:cNvPr>
          <p:cNvSpPr txBox="1"/>
          <p:nvPr/>
        </p:nvSpPr>
        <p:spPr>
          <a:xfrm>
            <a:off x="489046" y="857406"/>
            <a:ext cx="5228745" cy="1200329"/>
          </a:xfrm>
          <a:prstGeom prst="rect">
            <a:avLst/>
          </a:prstGeom>
          <a:noFill/>
        </p:spPr>
        <p:txBody>
          <a:bodyPr wrap="square" rtlCol="0">
            <a:spAutoFit/>
          </a:bodyPr>
          <a:lstStyle/>
          <a:p>
            <a:r>
              <a:rPr lang="da-DK" dirty="0"/>
              <a:t>Because of fundamental impedance, the Freespace 2nd harmonic will vary a lot over the band, and will in fact be relatively high at highest channel. Another match topology must be chosen if this is a problem!</a:t>
            </a:r>
          </a:p>
        </p:txBody>
      </p:sp>
      <p:pic>
        <p:nvPicPr>
          <p:cNvPr id="5" name="Picture 4" descr="Diagram&#10;&#10;Description automatically generated">
            <a:extLst>
              <a:ext uri="{FF2B5EF4-FFF2-40B4-BE49-F238E27FC236}">
                <a16:creationId xmlns:a16="http://schemas.microsoft.com/office/drawing/2014/main" id="{756ECEDD-1E6A-4CC9-A84B-598A2E2EB3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1456" y="2060170"/>
            <a:ext cx="5583927" cy="4661305"/>
          </a:xfrm>
          <a:prstGeom prst="rect">
            <a:avLst/>
          </a:prstGeom>
        </p:spPr>
      </p:pic>
      <p:sp>
        <p:nvSpPr>
          <p:cNvPr id="14" name="TextBox 13">
            <a:extLst>
              <a:ext uri="{FF2B5EF4-FFF2-40B4-BE49-F238E27FC236}">
                <a16:creationId xmlns:a16="http://schemas.microsoft.com/office/drawing/2014/main" id="{4F4C9BDB-AFB2-4B59-945A-CDB278989660}"/>
              </a:ext>
            </a:extLst>
          </p:cNvPr>
          <p:cNvSpPr txBox="1"/>
          <p:nvPr/>
        </p:nvSpPr>
        <p:spPr>
          <a:xfrm>
            <a:off x="6382754" y="857406"/>
            <a:ext cx="5340873" cy="1200329"/>
          </a:xfrm>
          <a:prstGeom prst="rect">
            <a:avLst/>
          </a:prstGeom>
          <a:noFill/>
        </p:spPr>
        <p:txBody>
          <a:bodyPr wrap="square" rtlCol="0">
            <a:spAutoFit/>
          </a:bodyPr>
          <a:lstStyle/>
          <a:p>
            <a:r>
              <a:rPr lang="da-DK" dirty="0"/>
              <a:t>Fortunately the module load at the 2nd harmonic frequency </a:t>
            </a:r>
            <a:r>
              <a:rPr lang="da-DK" b="0" i="0" u="none" strike="noStrike" dirty="0">
                <a:solidFill>
                  <a:srgbClr val="000000"/>
                </a:solidFill>
                <a:effectLst/>
              </a:rPr>
              <a:t>(thus here shown in the contour from the harmonic loadpull) </a:t>
            </a:r>
            <a:r>
              <a:rPr lang="da-DK" dirty="0"/>
              <a:t>has a gamma close to 1, which helps here.</a:t>
            </a:r>
          </a:p>
        </p:txBody>
      </p:sp>
    </p:spTree>
    <p:extLst>
      <p:ext uri="{BB962C8B-B14F-4D97-AF65-F5344CB8AC3E}">
        <p14:creationId xmlns:p14="http://schemas.microsoft.com/office/powerpoint/2010/main" val="14829387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894627" y="678429"/>
            <a:ext cx="7808489" cy="6021103"/>
          </a:xfrm>
          <a:prstGeom prst="rect">
            <a:avLst/>
          </a:prstGeom>
        </p:spPr>
      </p:pic>
      <p:sp>
        <p:nvSpPr>
          <p:cNvPr id="2" name="Title 1">
            <a:extLst>
              <a:ext uri="{FF2B5EF4-FFF2-40B4-BE49-F238E27FC236}">
                <a16:creationId xmlns:a16="http://schemas.microsoft.com/office/drawing/2014/main" id="{0FF989A5-7D6A-4328-B6E4-5887C719B650}"/>
              </a:ext>
            </a:extLst>
          </p:cNvPr>
          <p:cNvSpPr>
            <a:spLocks noGrp="1"/>
          </p:cNvSpPr>
          <p:nvPr>
            <p:ph type="title"/>
          </p:nvPr>
        </p:nvSpPr>
        <p:spPr>
          <a:xfrm>
            <a:off x="120580" y="113916"/>
            <a:ext cx="11862313" cy="563355"/>
          </a:xfrm>
        </p:spPr>
        <p:txBody>
          <a:bodyPr>
            <a:normAutofit fontScale="90000"/>
          </a:bodyPr>
          <a:lstStyle/>
          <a:p>
            <a:r>
              <a:rPr lang="da-DK" dirty="0"/>
              <a:t>Antenna impedance and current consumption</a:t>
            </a:r>
            <a:endParaRPr lang="da-DK" sz="3100" dirty="0"/>
          </a:p>
        </p:txBody>
      </p:sp>
      <p:sp>
        <p:nvSpPr>
          <p:cNvPr id="3" name="Slide Number Placeholder 2">
            <a:extLst>
              <a:ext uri="{FF2B5EF4-FFF2-40B4-BE49-F238E27FC236}">
                <a16:creationId xmlns:a16="http://schemas.microsoft.com/office/drawing/2014/main" id="{66D63912-187A-43CC-B99C-FDFFEED776D7}"/>
              </a:ext>
            </a:extLst>
          </p:cNvPr>
          <p:cNvSpPr>
            <a:spLocks noGrp="1"/>
          </p:cNvSpPr>
          <p:nvPr>
            <p:ph type="sldNum" sz="quarter" idx="12"/>
          </p:nvPr>
        </p:nvSpPr>
        <p:spPr/>
        <p:txBody>
          <a:bodyPr/>
          <a:lstStyle/>
          <a:p>
            <a:fld id="{3CE13DFA-FF72-40D1-A8F1-405256624AEA}" type="slidenum">
              <a:rPr lang="da-DK" smtClean="0"/>
              <a:t>31</a:t>
            </a:fld>
            <a:endParaRPr lang="da-DK" dirty="0"/>
          </a:p>
        </p:txBody>
      </p:sp>
      <p:sp>
        <p:nvSpPr>
          <p:cNvPr id="11" name="TextBox 10">
            <a:extLst>
              <a:ext uri="{FF2B5EF4-FFF2-40B4-BE49-F238E27FC236}">
                <a16:creationId xmlns:a16="http://schemas.microsoft.com/office/drawing/2014/main" id="{016E9E64-AF90-42BD-AF14-48CCB9B19B92}"/>
              </a:ext>
            </a:extLst>
          </p:cNvPr>
          <p:cNvSpPr txBox="1"/>
          <p:nvPr/>
        </p:nvSpPr>
        <p:spPr>
          <a:xfrm>
            <a:off x="329493" y="1837651"/>
            <a:ext cx="3524752" cy="3970318"/>
          </a:xfrm>
          <a:prstGeom prst="rect">
            <a:avLst/>
          </a:prstGeom>
          <a:noFill/>
        </p:spPr>
        <p:txBody>
          <a:bodyPr wrap="square" rtlCol="0">
            <a:spAutoFit/>
          </a:bodyPr>
          <a:lstStyle/>
          <a:p>
            <a:r>
              <a:rPr lang="da-DK" dirty="0"/>
              <a:t>Plotting the antenna impedance in the I_average contours as measured at the antenna reference plane (after the BAW filter but before the antenna match components L23, L20, C20) , shows that the antenna impedance could use some tweaking if we want to </a:t>
            </a:r>
            <a:r>
              <a:rPr lang="da-DK" dirty="0" err="1"/>
              <a:t>improve</a:t>
            </a:r>
            <a:r>
              <a:rPr lang="da-DK" dirty="0"/>
              <a:t> current consumption. </a:t>
            </a:r>
          </a:p>
          <a:p>
            <a:r>
              <a:rPr lang="da-DK" dirty="0"/>
              <a:t>Moving the antenna impedance to a higher real value can give the same output power but lower battery current.</a:t>
            </a:r>
          </a:p>
          <a:p>
            <a:endParaRPr lang="da-DK" dirty="0"/>
          </a:p>
        </p:txBody>
      </p:sp>
    </p:spTree>
    <p:extLst>
      <p:ext uri="{BB962C8B-B14F-4D97-AF65-F5344CB8AC3E}">
        <p14:creationId xmlns:p14="http://schemas.microsoft.com/office/powerpoint/2010/main" val="31585198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259229C-2CF7-45A9-8460-7E012371C688}"/>
              </a:ext>
            </a:extLst>
          </p:cNvPr>
          <p:cNvSpPr txBox="1"/>
          <p:nvPr/>
        </p:nvSpPr>
        <p:spPr>
          <a:xfrm>
            <a:off x="276407" y="1846852"/>
            <a:ext cx="10973995" cy="2585323"/>
          </a:xfrm>
          <a:prstGeom prst="rect">
            <a:avLst/>
          </a:prstGeom>
          <a:noFill/>
        </p:spPr>
        <p:txBody>
          <a:bodyPr wrap="square" rtlCol="0">
            <a:spAutoFit/>
          </a:bodyPr>
          <a:lstStyle/>
          <a:p>
            <a:r>
              <a:rPr lang="da-DK" dirty="0"/>
              <a:t>In </a:t>
            </a:r>
            <a:r>
              <a:rPr lang="da-DK" dirty="0" err="1"/>
              <a:t>this</a:t>
            </a:r>
            <a:r>
              <a:rPr lang="da-DK" dirty="0"/>
              <a:t> folder, the </a:t>
            </a:r>
            <a:r>
              <a:rPr lang="da-DK" dirty="0" err="1"/>
              <a:t>following</a:t>
            </a:r>
            <a:r>
              <a:rPr lang="da-DK" dirty="0"/>
              <a:t> </a:t>
            </a:r>
            <a:r>
              <a:rPr lang="da-DK" dirty="0" err="1"/>
              <a:t>can</a:t>
            </a:r>
            <a:r>
              <a:rPr lang="da-DK" dirty="0"/>
              <a:t> </a:t>
            </a:r>
            <a:r>
              <a:rPr lang="da-DK" dirty="0" err="1"/>
              <a:t>be</a:t>
            </a:r>
            <a:r>
              <a:rPr lang="da-DK" dirty="0"/>
              <a:t> </a:t>
            </a:r>
            <a:r>
              <a:rPr lang="da-DK" dirty="0" err="1"/>
              <a:t>also</a:t>
            </a:r>
            <a:r>
              <a:rPr lang="da-DK" dirty="0"/>
              <a:t> </a:t>
            </a:r>
            <a:r>
              <a:rPr lang="da-DK" dirty="0" err="1"/>
              <a:t>found</a:t>
            </a:r>
            <a:r>
              <a:rPr lang="da-DK" dirty="0"/>
              <a:t>:</a:t>
            </a:r>
          </a:p>
          <a:p>
            <a:r>
              <a:rPr lang="da-DK" dirty="0" err="1"/>
              <a:t>QucsStudio</a:t>
            </a:r>
            <a:r>
              <a:rPr lang="da-DK" dirty="0"/>
              <a:t> </a:t>
            </a:r>
            <a:r>
              <a:rPr lang="da-DK" dirty="0" err="1"/>
              <a:t>project</a:t>
            </a:r>
            <a:r>
              <a:rPr lang="da-DK" dirty="0"/>
              <a:t> (</a:t>
            </a:r>
            <a:r>
              <a:rPr lang="da-DK" dirty="0" err="1"/>
              <a:t>see</a:t>
            </a:r>
            <a:r>
              <a:rPr lang="da-DK" dirty="0"/>
              <a:t> </a:t>
            </a:r>
            <a:r>
              <a:rPr lang="da-DK" dirty="0" err="1"/>
              <a:t>also</a:t>
            </a:r>
            <a:r>
              <a:rPr lang="da-DK" dirty="0"/>
              <a:t> </a:t>
            </a:r>
            <a:r>
              <a:rPr lang="da-DK" dirty="0" err="1"/>
              <a:t>next</a:t>
            </a:r>
            <a:r>
              <a:rPr lang="da-DK" dirty="0"/>
              <a:t> page) and a ”user notes” </a:t>
            </a:r>
            <a:r>
              <a:rPr lang="da-DK" dirty="0" err="1"/>
              <a:t>document</a:t>
            </a:r>
            <a:r>
              <a:rPr lang="da-DK" dirty="0"/>
              <a:t>.</a:t>
            </a:r>
          </a:p>
          <a:p>
            <a:r>
              <a:rPr lang="da-DK" dirty="0"/>
              <a:t>Python3 </a:t>
            </a:r>
            <a:r>
              <a:rPr lang="da-DK" dirty="0" err="1"/>
              <a:t>code</a:t>
            </a:r>
            <a:r>
              <a:rPr lang="da-DK" dirty="0"/>
              <a:t> for </a:t>
            </a:r>
            <a:r>
              <a:rPr lang="da-DK" dirty="0" err="1"/>
              <a:t>generating</a:t>
            </a:r>
            <a:r>
              <a:rPr lang="da-DK" dirty="0"/>
              <a:t> </a:t>
            </a:r>
            <a:r>
              <a:rPr lang="da-DK" dirty="0" err="1"/>
              <a:t>contours</a:t>
            </a:r>
            <a:r>
              <a:rPr lang="da-DK" dirty="0"/>
              <a:t> from </a:t>
            </a:r>
            <a:r>
              <a:rPr lang="da-DK" dirty="0" err="1"/>
              <a:t>loadpull</a:t>
            </a:r>
            <a:r>
              <a:rPr lang="da-DK" dirty="0"/>
              <a:t> data.</a:t>
            </a:r>
          </a:p>
          <a:p>
            <a:endParaRPr lang="da-DK" dirty="0"/>
          </a:p>
          <a:p>
            <a:r>
              <a:rPr lang="da-DK" dirty="0"/>
              <a:t>More material will be added later.</a:t>
            </a:r>
          </a:p>
          <a:p>
            <a:r>
              <a:rPr lang="da-DK" dirty="0"/>
              <a:t>To be continued…</a:t>
            </a:r>
          </a:p>
          <a:p>
            <a:pPr marL="285750" indent="-285750">
              <a:buFont typeface="Arial" panose="020B0604020202020204" pitchFamily="34" charset="0"/>
              <a:buChar char="•"/>
            </a:pPr>
            <a:endParaRPr lang="da-DK" dirty="0"/>
          </a:p>
          <a:p>
            <a:r>
              <a:rPr lang="da-DK" dirty="0"/>
              <a:t> </a:t>
            </a:r>
          </a:p>
          <a:p>
            <a:endParaRPr lang="da-DK" dirty="0"/>
          </a:p>
        </p:txBody>
      </p:sp>
      <p:sp>
        <p:nvSpPr>
          <p:cNvPr id="2" name="Title 1">
            <a:extLst>
              <a:ext uri="{FF2B5EF4-FFF2-40B4-BE49-F238E27FC236}">
                <a16:creationId xmlns:a16="http://schemas.microsoft.com/office/drawing/2014/main" id="{0FF989A5-7D6A-4328-B6E4-5887C719B650}"/>
              </a:ext>
            </a:extLst>
          </p:cNvPr>
          <p:cNvSpPr>
            <a:spLocks noGrp="1"/>
          </p:cNvSpPr>
          <p:nvPr>
            <p:ph type="title"/>
          </p:nvPr>
        </p:nvSpPr>
        <p:spPr>
          <a:xfrm>
            <a:off x="120580" y="113916"/>
            <a:ext cx="11826910" cy="1732936"/>
          </a:xfrm>
        </p:spPr>
        <p:txBody>
          <a:bodyPr>
            <a:noAutofit/>
          </a:bodyPr>
          <a:lstStyle/>
          <a:p>
            <a:r>
              <a:rPr lang="da-DK" sz="7200" dirty="0"/>
              <a:t>Bonus material</a:t>
            </a:r>
            <a:endParaRPr lang="da-DK" sz="7200" dirty="0">
              <a:solidFill>
                <a:srgbClr val="0070C0"/>
              </a:solidFill>
            </a:endParaRPr>
          </a:p>
        </p:txBody>
      </p:sp>
      <p:sp>
        <p:nvSpPr>
          <p:cNvPr id="3" name="Slide Number Placeholder 2">
            <a:extLst>
              <a:ext uri="{FF2B5EF4-FFF2-40B4-BE49-F238E27FC236}">
                <a16:creationId xmlns:a16="http://schemas.microsoft.com/office/drawing/2014/main" id="{18ECEC24-A4BD-489B-85BF-C2E2D776B720}"/>
              </a:ext>
            </a:extLst>
          </p:cNvPr>
          <p:cNvSpPr>
            <a:spLocks noGrp="1"/>
          </p:cNvSpPr>
          <p:nvPr>
            <p:ph type="sldNum" sz="quarter" idx="12"/>
          </p:nvPr>
        </p:nvSpPr>
        <p:spPr/>
        <p:txBody>
          <a:bodyPr/>
          <a:lstStyle/>
          <a:p>
            <a:fld id="{3CE13DFA-FF72-40D1-A8F1-405256624AEA}" type="slidenum">
              <a:rPr lang="da-DK" smtClean="0"/>
              <a:t>32</a:t>
            </a:fld>
            <a:endParaRPr lang="da-DK"/>
          </a:p>
        </p:txBody>
      </p:sp>
    </p:spTree>
    <p:extLst>
      <p:ext uri="{BB962C8B-B14F-4D97-AF65-F5344CB8AC3E}">
        <p14:creationId xmlns:p14="http://schemas.microsoft.com/office/powerpoint/2010/main" val="15439722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Diagram, schematic&#10;&#10;Description automatically generated">
            <a:extLst>
              <a:ext uri="{FF2B5EF4-FFF2-40B4-BE49-F238E27FC236}">
                <a16:creationId xmlns:a16="http://schemas.microsoft.com/office/drawing/2014/main" id="{923A42C4-2F67-45AC-9CC6-81A599BEAE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1363" y="1341085"/>
            <a:ext cx="11798712" cy="5516915"/>
          </a:xfrm>
          <a:prstGeom prst="rect">
            <a:avLst/>
          </a:prstGeom>
        </p:spPr>
      </p:pic>
      <p:sp>
        <p:nvSpPr>
          <p:cNvPr id="2" name="Title 1">
            <a:extLst>
              <a:ext uri="{FF2B5EF4-FFF2-40B4-BE49-F238E27FC236}">
                <a16:creationId xmlns:a16="http://schemas.microsoft.com/office/drawing/2014/main" id="{0FF989A5-7D6A-4328-B6E4-5887C719B650}"/>
              </a:ext>
            </a:extLst>
          </p:cNvPr>
          <p:cNvSpPr>
            <a:spLocks noGrp="1"/>
          </p:cNvSpPr>
          <p:nvPr>
            <p:ph type="title"/>
          </p:nvPr>
        </p:nvSpPr>
        <p:spPr>
          <a:xfrm>
            <a:off x="120580" y="113916"/>
            <a:ext cx="11862313" cy="563355"/>
          </a:xfrm>
        </p:spPr>
        <p:txBody>
          <a:bodyPr>
            <a:normAutofit fontScale="90000"/>
          </a:bodyPr>
          <a:lstStyle/>
          <a:p>
            <a:r>
              <a:rPr lang="da-DK" dirty="0"/>
              <a:t>RF </a:t>
            </a:r>
            <a:r>
              <a:rPr lang="da-DK" dirty="0" err="1"/>
              <a:t>toolbox</a:t>
            </a:r>
            <a:r>
              <a:rPr lang="da-DK" dirty="0"/>
              <a:t> with </a:t>
            </a:r>
            <a:r>
              <a:rPr lang="da-DK" dirty="0" err="1"/>
              <a:t>QucsStudio</a:t>
            </a:r>
            <a:endParaRPr lang="da-DK" sz="3100" dirty="0"/>
          </a:p>
        </p:txBody>
      </p:sp>
      <p:sp>
        <p:nvSpPr>
          <p:cNvPr id="3" name="Slide Number Placeholder 2">
            <a:extLst>
              <a:ext uri="{FF2B5EF4-FFF2-40B4-BE49-F238E27FC236}">
                <a16:creationId xmlns:a16="http://schemas.microsoft.com/office/drawing/2014/main" id="{66D63912-187A-43CC-B99C-FDFFEED776D7}"/>
              </a:ext>
            </a:extLst>
          </p:cNvPr>
          <p:cNvSpPr>
            <a:spLocks noGrp="1"/>
          </p:cNvSpPr>
          <p:nvPr>
            <p:ph type="sldNum" sz="quarter" idx="12"/>
          </p:nvPr>
        </p:nvSpPr>
        <p:spPr/>
        <p:txBody>
          <a:bodyPr/>
          <a:lstStyle/>
          <a:p>
            <a:fld id="{3CE13DFA-FF72-40D1-A8F1-405256624AEA}" type="slidenum">
              <a:rPr lang="da-DK" smtClean="0"/>
              <a:t>33</a:t>
            </a:fld>
            <a:endParaRPr lang="da-DK" dirty="0"/>
          </a:p>
        </p:txBody>
      </p:sp>
      <p:sp>
        <p:nvSpPr>
          <p:cNvPr id="11" name="TextBox 10">
            <a:extLst>
              <a:ext uri="{FF2B5EF4-FFF2-40B4-BE49-F238E27FC236}">
                <a16:creationId xmlns:a16="http://schemas.microsoft.com/office/drawing/2014/main" id="{016E9E64-AF90-42BD-AF14-48CCB9B19B92}"/>
              </a:ext>
            </a:extLst>
          </p:cNvPr>
          <p:cNvSpPr txBox="1"/>
          <p:nvPr/>
        </p:nvSpPr>
        <p:spPr>
          <a:xfrm>
            <a:off x="393288" y="699968"/>
            <a:ext cx="11051460" cy="646331"/>
          </a:xfrm>
          <a:prstGeom prst="rect">
            <a:avLst/>
          </a:prstGeom>
          <a:noFill/>
        </p:spPr>
        <p:txBody>
          <a:bodyPr wrap="square" rtlCol="0">
            <a:spAutoFit/>
          </a:bodyPr>
          <a:lstStyle/>
          <a:p>
            <a:r>
              <a:rPr lang="da-DK" dirty="0"/>
              <a:t>The </a:t>
            </a:r>
            <a:r>
              <a:rPr lang="da-DK" dirty="0" err="1"/>
              <a:t>project</a:t>
            </a:r>
            <a:r>
              <a:rPr lang="da-DK" dirty="0"/>
              <a:t> ”sparameter[</a:t>
            </a:r>
            <a:r>
              <a:rPr lang="da-DK" dirty="0" err="1"/>
              <a:t>yyyymmdd</a:t>
            </a:r>
            <a:r>
              <a:rPr lang="da-DK" dirty="0"/>
              <a:t>]_</a:t>
            </a:r>
            <a:r>
              <a:rPr lang="da-DK" dirty="0" err="1"/>
              <a:t>studio_proj</a:t>
            </a:r>
            <a:r>
              <a:rPr lang="da-DK" dirty="0"/>
              <a:t>” </a:t>
            </a:r>
            <a:r>
              <a:rPr lang="da-DK" dirty="0" err="1"/>
              <a:t>contains</a:t>
            </a:r>
            <a:r>
              <a:rPr lang="da-DK" dirty="0"/>
              <a:t> </a:t>
            </a:r>
            <a:r>
              <a:rPr lang="da-DK" dirty="0" err="1"/>
              <a:t>some</a:t>
            </a:r>
            <a:r>
              <a:rPr lang="da-DK" dirty="0"/>
              <a:t> simple simulation </a:t>
            </a:r>
            <a:r>
              <a:rPr lang="da-DK" dirty="0" err="1"/>
              <a:t>benches</a:t>
            </a:r>
            <a:r>
              <a:rPr lang="da-DK" dirty="0"/>
              <a:t> </a:t>
            </a:r>
            <a:r>
              <a:rPr lang="da-DK" dirty="0" err="1"/>
              <a:t>that</a:t>
            </a:r>
            <a:r>
              <a:rPr lang="da-DK" dirty="0"/>
              <a:t> </a:t>
            </a:r>
            <a:r>
              <a:rPr lang="da-DK" dirty="0" err="1"/>
              <a:t>can</a:t>
            </a:r>
            <a:r>
              <a:rPr lang="da-DK" dirty="0"/>
              <a:t> </a:t>
            </a:r>
            <a:r>
              <a:rPr lang="da-DK" dirty="0" err="1"/>
              <a:t>be</a:t>
            </a:r>
            <a:r>
              <a:rPr lang="da-DK" dirty="0"/>
              <a:t> </a:t>
            </a:r>
            <a:r>
              <a:rPr lang="da-DK" dirty="0" err="1"/>
              <a:t>used</a:t>
            </a:r>
            <a:r>
              <a:rPr lang="da-DK" dirty="0"/>
              <a:t> to </a:t>
            </a:r>
            <a:r>
              <a:rPr lang="da-DK" dirty="0" err="1"/>
              <a:t>get</a:t>
            </a:r>
            <a:r>
              <a:rPr lang="da-DK" dirty="0"/>
              <a:t> </a:t>
            </a:r>
            <a:r>
              <a:rPr lang="da-DK" dirty="0" err="1"/>
              <a:t>familiar</a:t>
            </a:r>
            <a:r>
              <a:rPr lang="da-DK" dirty="0"/>
              <a:t> with </a:t>
            </a:r>
            <a:r>
              <a:rPr lang="da-DK" dirty="0" err="1"/>
              <a:t>many</a:t>
            </a:r>
            <a:r>
              <a:rPr lang="da-DK" dirty="0"/>
              <a:t> of the </a:t>
            </a:r>
            <a:r>
              <a:rPr lang="da-DK" dirty="0" err="1"/>
              <a:t>things</a:t>
            </a:r>
            <a:r>
              <a:rPr lang="da-DK" dirty="0"/>
              <a:t> </a:t>
            </a:r>
            <a:r>
              <a:rPr lang="da-DK" dirty="0" err="1"/>
              <a:t>discussed</a:t>
            </a:r>
            <a:r>
              <a:rPr lang="da-DK" dirty="0"/>
              <a:t> in </a:t>
            </a:r>
            <a:r>
              <a:rPr lang="da-DK" dirty="0" err="1"/>
              <a:t>this</a:t>
            </a:r>
            <a:r>
              <a:rPr lang="da-DK" dirty="0"/>
              <a:t> </a:t>
            </a:r>
            <a:r>
              <a:rPr lang="da-DK" dirty="0" err="1"/>
              <a:t>presentation</a:t>
            </a:r>
            <a:r>
              <a:rPr lang="da-DK" dirty="0"/>
              <a:t>.  </a:t>
            </a:r>
          </a:p>
        </p:txBody>
      </p:sp>
    </p:spTree>
    <p:extLst>
      <p:ext uri="{BB962C8B-B14F-4D97-AF65-F5344CB8AC3E}">
        <p14:creationId xmlns:p14="http://schemas.microsoft.com/office/powerpoint/2010/main" val="28014294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70674" y="1956022"/>
            <a:ext cx="5825095" cy="4906808"/>
          </a:xfrm>
          <a:prstGeom prst="rect">
            <a:avLst/>
          </a:prstGeom>
          <a:ln>
            <a:solidFill>
              <a:schemeClr val="accent1"/>
            </a:solidFill>
          </a:ln>
        </p:spPr>
      </p:pic>
      <p:pic>
        <p:nvPicPr>
          <p:cNvPr id="7" name="Picture 6" descr="Chart, radar chart&#10;&#10;Description automatically generated">
            <a:extLst>
              <a:ext uri="{FF2B5EF4-FFF2-40B4-BE49-F238E27FC236}">
                <a16:creationId xmlns:a16="http://schemas.microsoft.com/office/drawing/2014/main" id="{3DB056E9-9487-427D-A726-4C61F64E514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547" y="1956022"/>
            <a:ext cx="6127472" cy="4901978"/>
          </a:xfrm>
          <a:prstGeom prst="rect">
            <a:avLst/>
          </a:prstGeom>
          <a:ln>
            <a:solidFill>
              <a:schemeClr val="accent1"/>
            </a:solidFill>
          </a:ln>
        </p:spPr>
      </p:pic>
      <p:sp>
        <p:nvSpPr>
          <p:cNvPr id="2" name="Title 1">
            <a:extLst>
              <a:ext uri="{FF2B5EF4-FFF2-40B4-BE49-F238E27FC236}">
                <a16:creationId xmlns:a16="http://schemas.microsoft.com/office/drawing/2014/main" id="{0FF989A5-7D6A-4328-B6E4-5887C719B650}"/>
              </a:ext>
            </a:extLst>
          </p:cNvPr>
          <p:cNvSpPr>
            <a:spLocks noGrp="1"/>
          </p:cNvSpPr>
          <p:nvPr>
            <p:ph type="title"/>
          </p:nvPr>
        </p:nvSpPr>
        <p:spPr>
          <a:xfrm>
            <a:off x="612843" y="113916"/>
            <a:ext cx="11079804" cy="849565"/>
          </a:xfrm>
        </p:spPr>
        <p:txBody>
          <a:bodyPr>
            <a:normAutofit/>
          </a:bodyPr>
          <a:lstStyle/>
          <a:p>
            <a:r>
              <a:rPr lang="da-DK" dirty="0"/>
              <a:t>Use of Python for plotting of loadpull data</a:t>
            </a:r>
            <a:endParaRPr lang="da-DK" sz="3100" dirty="0"/>
          </a:p>
        </p:txBody>
      </p:sp>
      <p:sp>
        <p:nvSpPr>
          <p:cNvPr id="3" name="Slide Number Placeholder 2">
            <a:extLst>
              <a:ext uri="{FF2B5EF4-FFF2-40B4-BE49-F238E27FC236}">
                <a16:creationId xmlns:a16="http://schemas.microsoft.com/office/drawing/2014/main" id="{66D63912-187A-43CC-B99C-FDFFEED776D7}"/>
              </a:ext>
            </a:extLst>
          </p:cNvPr>
          <p:cNvSpPr>
            <a:spLocks noGrp="1"/>
          </p:cNvSpPr>
          <p:nvPr>
            <p:ph type="sldNum" sz="quarter" idx="12"/>
          </p:nvPr>
        </p:nvSpPr>
        <p:spPr/>
        <p:txBody>
          <a:bodyPr/>
          <a:lstStyle/>
          <a:p>
            <a:fld id="{3CE13DFA-FF72-40D1-A8F1-405256624AEA}" type="slidenum">
              <a:rPr lang="da-DK" smtClean="0"/>
              <a:t>34</a:t>
            </a:fld>
            <a:endParaRPr lang="da-DK" dirty="0"/>
          </a:p>
        </p:txBody>
      </p:sp>
      <p:sp>
        <p:nvSpPr>
          <p:cNvPr id="4" name="TextBox 3"/>
          <p:cNvSpPr txBox="1"/>
          <p:nvPr/>
        </p:nvSpPr>
        <p:spPr>
          <a:xfrm>
            <a:off x="612843" y="1032692"/>
            <a:ext cx="10500439" cy="830997"/>
          </a:xfrm>
          <a:prstGeom prst="rect">
            <a:avLst/>
          </a:prstGeom>
          <a:noFill/>
        </p:spPr>
        <p:txBody>
          <a:bodyPr wrap="none" rtlCol="0">
            <a:spAutoFit/>
          </a:bodyPr>
          <a:lstStyle/>
          <a:p>
            <a:r>
              <a:rPr lang="en-US" dirty="0"/>
              <a:t>Two Python scripts are available at the moment for plotting;</a:t>
            </a:r>
          </a:p>
          <a:p>
            <a:endParaRPr lang="en-US" sz="1200" dirty="0"/>
          </a:p>
          <a:p>
            <a:r>
              <a:rPr lang="en-US" dirty="0"/>
              <a:t>Contours, with or without </a:t>
            </a:r>
            <a:r>
              <a:rPr lang="en-US" dirty="0" err="1"/>
              <a:t>Smithchart</a:t>
            </a:r>
            <a:r>
              <a:rPr lang="en-US" dirty="0"/>
              <a:t>/</a:t>
            </a:r>
            <a:r>
              <a:rPr lang="en-US" dirty="0" err="1"/>
              <a:t>Polarchart</a:t>
            </a:r>
            <a:r>
              <a:rPr lang="en-US" dirty="0"/>
              <a:t>:                               Smith-Tube contours with frequency Z-axis:</a:t>
            </a:r>
          </a:p>
        </p:txBody>
      </p:sp>
    </p:spTree>
    <p:extLst>
      <p:ext uri="{BB962C8B-B14F-4D97-AF65-F5344CB8AC3E}">
        <p14:creationId xmlns:p14="http://schemas.microsoft.com/office/powerpoint/2010/main" val="5273471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F989A5-7D6A-4328-B6E4-5887C719B650}"/>
              </a:ext>
            </a:extLst>
          </p:cNvPr>
          <p:cNvSpPr>
            <a:spLocks noGrp="1"/>
          </p:cNvSpPr>
          <p:nvPr>
            <p:ph type="title"/>
          </p:nvPr>
        </p:nvSpPr>
        <p:spPr>
          <a:xfrm>
            <a:off x="612843" y="113916"/>
            <a:ext cx="11079804" cy="1053403"/>
          </a:xfrm>
        </p:spPr>
        <p:txBody>
          <a:bodyPr>
            <a:normAutofit fontScale="90000"/>
          </a:bodyPr>
          <a:lstStyle/>
          <a:p>
            <a:r>
              <a:rPr lang="da-DK" dirty="0"/>
              <a:t>Alternative Smith Tube etc. for 3D plotting of loadpull data with Python</a:t>
            </a:r>
            <a:endParaRPr lang="da-DK" sz="3100" dirty="0"/>
          </a:p>
        </p:txBody>
      </p:sp>
      <p:sp>
        <p:nvSpPr>
          <p:cNvPr id="12" name="TextBox 11">
            <a:extLst>
              <a:ext uri="{FF2B5EF4-FFF2-40B4-BE49-F238E27FC236}">
                <a16:creationId xmlns:a16="http://schemas.microsoft.com/office/drawing/2014/main" id="{016E9E64-AF90-42BD-AF14-48CCB9B19B92}"/>
              </a:ext>
            </a:extLst>
          </p:cNvPr>
          <p:cNvSpPr txBox="1"/>
          <p:nvPr/>
        </p:nvSpPr>
        <p:spPr>
          <a:xfrm>
            <a:off x="229817" y="1366163"/>
            <a:ext cx="11280046" cy="5078313"/>
          </a:xfrm>
          <a:prstGeom prst="rect">
            <a:avLst/>
          </a:prstGeom>
          <a:noFill/>
        </p:spPr>
        <p:txBody>
          <a:bodyPr wrap="square" rtlCol="0">
            <a:spAutoFit/>
          </a:bodyPr>
          <a:lstStyle/>
          <a:p>
            <a:r>
              <a:rPr lang="da-DK" sz="1800" u="sng" dirty="0">
                <a:solidFill>
                  <a:srgbClr val="0563C1"/>
                </a:solidFill>
                <a:effectLst/>
                <a:latin typeface="Calibri" panose="020F0502020204030204" pitchFamily="34" charset="0"/>
                <a:ea typeface="Calibri" panose="020F0502020204030204" pitchFamily="34" charset="0"/>
                <a:hlinkClick r:id="rId2"/>
              </a:rPr>
              <a:t>https://www.microwaves101.com/encyclopedias/de-embedding-load-pull-data</a:t>
            </a:r>
            <a:endParaRPr lang="da-DK" sz="1800" dirty="0">
              <a:effectLst/>
              <a:latin typeface="Calibri" panose="020F0502020204030204" pitchFamily="34" charset="0"/>
              <a:ea typeface="Calibri" panose="020F0502020204030204" pitchFamily="34" charset="0"/>
            </a:endParaRPr>
          </a:p>
          <a:p>
            <a:r>
              <a:rPr lang="da-DK" sz="1800" dirty="0">
                <a:effectLst/>
                <a:latin typeface="Calibri" panose="020F0502020204030204" pitchFamily="34" charset="0"/>
                <a:ea typeface="Calibri" panose="020F0502020204030204" pitchFamily="34" charset="0"/>
              </a:rPr>
              <a:t>  </a:t>
            </a:r>
          </a:p>
          <a:p>
            <a:r>
              <a:rPr lang="en-US" sz="1800" dirty="0">
                <a:effectLst/>
                <a:latin typeface="Calibri" panose="020F0502020204030204" pitchFamily="34" charset="0"/>
                <a:ea typeface="Calibri" panose="020F0502020204030204" pitchFamily="34" charset="0"/>
              </a:rPr>
              <a:t>4 Ways to boost Simulation Data Processing Using Python:</a:t>
            </a:r>
            <a:endParaRPr lang="da-DK" sz="1800" dirty="0">
              <a:effectLst/>
              <a:latin typeface="Calibri" panose="020F0502020204030204" pitchFamily="34" charset="0"/>
              <a:ea typeface="Calibri" panose="020F0502020204030204" pitchFamily="34" charset="0"/>
            </a:endParaRPr>
          </a:p>
          <a:p>
            <a:r>
              <a:rPr lang="en-US" sz="1800" u="sng" dirty="0">
                <a:solidFill>
                  <a:srgbClr val="0563C1"/>
                </a:solidFill>
                <a:effectLst/>
                <a:latin typeface="Calibri" panose="020F0502020204030204" pitchFamily="34" charset="0"/>
                <a:ea typeface="Calibri" panose="020F0502020204030204" pitchFamily="34" charset="0"/>
                <a:hlinkClick r:id="rId3"/>
              </a:rPr>
              <a:t>https://www.keysight.com/main/eventDetail.jspx?cc=DK&amp;lc=dan&amp;ckey=2791771&amp;nid=-34335.804578.08&amp;id=2791771</a:t>
            </a:r>
            <a:endParaRPr lang="da-DK" sz="1800" dirty="0">
              <a:effectLst/>
              <a:latin typeface="Calibri" panose="020F0502020204030204" pitchFamily="34" charset="0"/>
              <a:ea typeface="Calibri" panose="020F0502020204030204" pitchFamily="34" charset="0"/>
            </a:endParaRPr>
          </a:p>
          <a:p>
            <a:r>
              <a:rPr lang="en-US" sz="1800" dirty="0">
                <a:effectLst/>
                <a:latin typeface="Calibri" panose="020F0502020204030204" pitchFamily="34" charset="0"/>
                <a:ea typeface="Calibri" panose="020F0502020204030204" pitchFamily="34" charset="0"/>
              </a:rPr>
              <a:t>slides :</a:t>
            </a:r>
            <a:r>
              <a:rPr lang="da-DK" dirty="0">
                <a:latin typeface="Calibri" panose="020F0502020204030204" pitchFamily="34" charset="0"/>
                <a:ea typeface="Calibri" panose="020F0502020204030204" pitchFamily="34" charset="0"/>
              </a:rPr>
              <a:t> </a:t>
            </a:r>
            <a:r>
              <a:rPr lang="da-DK" dirty="0">
                <a:hlinkClick r:id="rId4" action="ppaction://hlinkfile"/>
              </a:rPr>
              <a:t>\\strnt6.emea.demant.com\common\kbn_rowi\loadpull_pana_lab4\spar_docs</a:t>
            </a:r>
            <a:endParaRPr lang="da-DK" dirty="0"/>
          </a:p>
          <a:p>
            <a:endParaRPr lang="da-DK" dirty="0"/>
          </a:p>
          <a:p>
            <a:r>
              <a:rPr lang="en-US" sz="1800" u="sng" dirty="0">
                <a:solidFill>
                  <a:srgbClr val="0563C1"/>
                </a:solidFill>
                <a:effectLst/>
                <a:latin typeface="Calibri" panose="020F0502020204030204" pitchFamily="34" charset="0"/>
                <a:ea typeface="Calibri" panose="020F0502020204030204" pitchFamily="34" charset="0"/>
                <a:hlinkClick r:id="rId5"/>
              </a:rPr>
              <a:t>https://community.keysight.com/community/keysight-blogs/eesof-eda/blog/2017/04/11/generating-3d-smith-charts-the-easy-way</a:t>
            </a:r>
            <a:endParaRPr lang="da-DK" sz="1800" dirty="0">
              <a:effectLst/>
              <a:latin typeface="Calibri" panose="020F0502020204030204" pitchFamily="34" charset="0"/>
              <a:ea typeface="Calibri" panose="020F0502020204030204" pitchFamily="34" charset="0"/>
            </a:endParaRPr>
          </a:p>
          <a:p>
            <a:r>
              <a:rPr lang="en-US" sz="1800" dirty="0">
                <a:effectLst/>
                <a:latin typeface="Calibri" panose="020F0502020204030204" pitchFamily="34" charset="0"/>
                <a:ea typeface="Calibri" panose="020F0502020204030204" pitchFamily="34" charset="0"/>
              </a:rPr>
              <a:t>3D </a:t>
            </a:r>
            <a:r>
              <a:rPr lang="en-US" sz="1800" dirty="0" err="1">
                <a:effectLst/>
                <a:latin typeface="Calibri" panose="020F0502020204030204" pitchFamily="34" charset="0"/>
                <a:ea typeface="Calibri" panose="020F0502020204030204" pitchFamily="34" charset="0"/>
              </a:rPr>
              <a:t>smithchart</a:t>
            </a:r>
            <a:r>
              <a:rPr lang="en-US" sz="1800" dirty="0">
                <a:effectLst/>
                <a:latin typeface="Calibri" panose="020F0502020204030204" pitchFamily="34" charset="0"/>
                <a:ea typeface="Calibri" panose="020F0502020204030204" pitchFamily="34" charset="0"/>
              </a:rPr>
              <a:t> (smith tube) : </a:t>
            </a:r>
            <a:r>
              <a:rPr lang="en-US" sz="1800" u="sng" dirty="0">
                <a:solidFill>
                  <a:srgbClr val="0563C1"/>
                </a:solidFill>
                <a:effectLst/>
                <a:latin typeface="Calibri" panose="020F0502020204030204" pitchFamily="34" charset="0"/>
                <a:ea typeface="Calibri" panose="020F0502020204030204" pitchFamily="34" charset="0"/>
                <a:hlinkClick r:id="rId6"/>
              </a:rPr>
              <a:t>http://www.keysight.com/find/eesof-3dsmithchart</a:t>
            </a:r>
            <a:endParaRPr lang="da-DK" sz="1800" dirty="0">
              <a:effectLst/>
              <a:latin typeface="Calibri" panose="020F0502020204030204" pitchFamily="34" charset="0"/>
              <a:ea typeface="Calibri" panose="020F0502020204030204" pitchFamily="34" charset="0"/>
            </a:endParaRPr>
          </a:p>
          <a:p>
            <a:r>
              <a:rPr lang="en-US" sz="1800" dirty="0">
                <a:effectLst/>
                <a:latin typeface="Calibri" panose="020F0502020204030204" pitchFamily="34" charset="0"/>
                <a:ea typeface="Calibri" panose="020F0502020204030204" pitchFamily="34" charset="0"/>
              </a:rPr>
              <a:t> </a:t>
            </a:r>
            <a:endParaRPr lang="da-DK" sz="1800" dirty="0">
              <a:effectLst/>
              <a:latin typeface="Calibri" panose="020F0502020204030204" pitchFamily="34" charset="0"/>
              <a:ea typeface="Calibri" panose="020F0502020204030204" pitchFamily="34" charset="0"/>
            </a:endParaRPr>
          </a:p>
          <a:p>
            <a:r>
              <a:rPr lang="en-US" sz="1800" u="sng" dirty="0">
                <a:solidFill>
                  <a:srgbClr val="0563C1"/>
                </a:solidFill>
                <a:effectLst/>
                <a:latin typeface="Calibri" panose="020F0502020204030204" pitchFamily="34" charset="0"/>
                <a:ea typeface="Calibri" panose="020F0502020204030204" pitchFamily="34" charset="0"/>
                <a:hlinkClick r:id="rId7"/>
              </a:rPr>
              <a:t>https://community.keysight.com/community/keysight-blogs/eesof-eda/blog/authors/kaelly_farnham</a:t>
            </a:r>
            <a:endParaRPr lang="da-DK" sz="1800" dirty="0">
              <a:effectLst/>
              <a:latin typeface="Calibri" panose="020F0502020204030204" pitchFamily="34" charset="0"/>
              <a:ea typeface="Calibri" panose="020F0502020204030204" pitchFamily="34" charset="0"/>
            </a:endParaRPr>
          </a:p>
          <a:p>
            <a:r>
              <a:rPr lang="en-US" sz="1800" dirty="0">
                <a:effectLst/>
                <a:latin typeface="Calibri" panose="020F0502020204030204" pitchFamily="34" charset="0"/>
                <a:ea typeface="Calibri" panose="020F0502020204030204" pitchFamily="34" charset="0"/>
                <a:sym typeface="Wingdings" panose="05000000000000000000" pitchFamily="2" charset="2"/>
              </a:rPr>
              <a:t></a:t>
            </a:r>
            <a:endParaRPr lang="da-DK" sz="1800" dirty="0">
              <a:effectLst/>
              <a:latin typeface="Calibri" panose="020F0502020204030204" pitchFamily="34" charset="0"/>
              <a:ea typeface="Calibri" panose="020F0502020204030204" pitchFamily="34" charset="0"/>
            </a:endParaRPr>
          </a:p>
          <a:p>
            <a:r>
              <a:rPr lang="da-DK" sz="1800" u="sng" dirty="0">
                <a:solidFill>
                  <a:srgbClr val="0563C1"/>
                </a:solidFill>
                <a:effectLst/>
                <a:latin typeface="Calibri" panose="020F0502020204030204" pitchFamily="34" charset="0"/>
                <a:ea typeface="Calibri" panose="020F0502020204030204" pitchFamily="34" charset="0"/>
                <a:hlinkClick r:id="rId8"/>
              </a:rPr>
              <a:t>For Help </a:t>
            </a:r>
            <a:r>
              <a:rPr lang="da-DK" sz="1800" u="sng" dirty="0" err="1">
                <a:solidFill>
                  <a:srgbClr val="0563C1"/>
                </a:solidFill>
                <a:effectLst/>
                <a:latin typeface="Calibri" panose="020F0502020204030204" pitchFamily="34" charset="0"/>
                <a:ea typeface="Calibri" panose="020F0502020204030204" pitchFamily="34" charset="0"/>
                <a:hlinkClick r:id="rId8"/>
              </a:rPr>
              <a:t>Designing</a:t>
            </a:r>
            <a:r>
              <a:rPr lang="da-DK" sz="1800" u="sng" dirty="0">
                <a:solidFill>
                  <a:srgbClr val="0563C1"/>
                </a:solidFill>
                <a:effectLst/>
                <a:latin typeface="Calibri" panose="020F0502020204030204" pitchFamily="34" charset="0"/>
                <a:ea typeface="Calibri" panose="020F0502020204030204" pitchFamily="34" charset="0"/>
                <a:hlinkClick r:id="rId8"/>
              </a:rPr>
              <a:t> a Broadband PA, 5 Reasons to Try a 3D Smith Chart</a:t>
            </a:r>
            <a:endParaRPr lang="da-DK" sz="1800" u="sng" dirty="0">
              <a:solidFill>
                <a:srgbClr val="0563C1"/>
              </a:solidFill>
              <a:effectLst/>
              <a:latin typeface="Calibri" panose="020F0502020204030204" pitchFamily="34" charset="0"/>
              <a:ea typeface="Calibri" panose="020F0502020204030204" pitchFamily="34" charset="0"/>
            </a:endParaRPr>
          </a:p>
          <a:p>
            <a:r>
              <a:rPr lang="en-US" sz="1800" u="sng" dirty="0">
                <a:solidFill>
                  <a:srgbClr val="0563C1"/>
                </a:solidFill>
                <a:effectLst/>
                <a:latin typeface="Calibri" panose="020F0502020204030204" pitchFamily="34" charset="0"/>
                <a:ea typeface="Calibri" panose="020F0502020204030204" pitchFamily="34" charset="0"/>
                <a:hlinkClick r:id="rId9"/>
              </a:rPr>
              <a:t>https://edadocs.software.keysight.com/display/eesofkcads/ADS+Python+Data+Link+Basics</a:t>
            </a:r>
            <a:endParaRPr lang="da-DK" sz="1800" dirty="0">
              <a:effectLst/>
              <a:latin typeface="Calibri" panose="020F0502020204030204" pitchFamily="34" charset="0"/>
              <a:ea typeface="Calibri" panose="020F0502020204030204" pitchFamily="34" charset="0"/>
            </a:endParaRPr>
          </a:p>
          <a:p>
            <a:endParaRPr lang="da-DK" u="sng" dirty="0">
              <a:solidFill>
                <a:srgbClr val="0563C1"/>
              </a:solidFill>
              <a:latin typeface="Calibri" panose="020F0502020204030204" pitchFamily="34" charset="0"/>
            </a:endParaRPr>
          </a:p>
          <a:p>
            <a:r>
              <a:rPr lang="en-US" sz="1800" dirty="0">
                <a:effectLst/>
                <a:latin typeface="Calibri" panose="020F0502020204030204" pitchFamily="34" charset="0"/>
                <a:ea typeface="Calibri" panose="020F0502020204030204" pitchFamily="34" charset="0"/>
              </a:rPr>
              <a:t>Polar plot:  </a:t>
            </a:r>
            <a:endParaRPr lang="da-DK" sz="1800" dirty="0">
              <a:effectLst/>
              <a:latin typeface="Calibri" panose="020F0502020204030204" pitchFamily="34" charset="0"/>
              <a:ea typeface="Calibri" panose="020F0502020204030204" pitchFamily="34" charset="0"/>
            </a:endParaRPr>
          </a:p>
          <a:p>
            <a:r>
              <a:rPr lang="en-US" sz="1800" u="sng" dirty="0">
                <a:solidFill>
                  <a:srgbClr val="0563C1"/>
                </a:solidFill>
                <a:effectLst/>
                <a:latin typeface="Calibri" panose="020F0502020204030204" pitchFamily="34" charset="0"/>
                <a:ea typeface="Calibri" panose="020F0502020204030204" pitchFamily="34" charset="0"/>
                <a:hlinkClick r:id="rId10"/>
              </a:rPr>
              <a:t>http://devdoc.net/python/matplotlib-2.0.0/examples/pylab_examples/polar_demo.html</a:t>
            </a:r>
            <a:endParaRPr lang="da-DK" dirty="0"/>
          </a:p>
          <a:p>
            <a:endParaRPr lang="da-DK" dirty="0"/>
          </a:p>
        </p:txBody>
      </p:sp>
      <p:sp>
        <p:nvSpPr>
          <p:cNvPr id="3" name="Slide Number Placeholder 2">
            <a:extLst>
              <a:ext uri="{FF2B5EF4-FFF2-40B4-BE49-F238E27FC236}">
                <a16:creationId xmlns:a16="http://schemas.microsoft.com/office/drawing/2014/main" id="{66D63912-187A-43CC-B99C-FDFFEED776D7}"/>
              </a:ext>
            </a:extLst>
          </p:cNvPr>
          <p:cNvSpPr>
            <a:spLocks noGrp="1"/>
          </p:cNvSpPr>
          <p:nvPr>
            <p:ph type="sldNum" sz="quarter" idx="12"/>
          </p:nvPr>
        </p:nvSpPr>
        <p:spPr/>
        <p:txBody>
          <a:bodyPr/>
          <a:lstStyle/>
          <a:p>
            <a:fld id="{3CE13DFA-FF72-40D1-A8F1-405256624AEA}" type="slidenum">
              <a:rPr lang="da-DK" smtClean="0"/>
              <a:t>35</a:t>
            </a:fld>
            <a:endParaRPr lang="da-DK" dirty="0"/>
          </a:p>
        </p:txBody>
      </p:sp>
    </p:spTree>
    <p:extLst>
      <p:ext uri="{BB962C8B-B14F-4D97-AF65-F5344CB8AC3E}">
        <p14:creationId xmlns:p14="http://schemas.microsoft.com/office/powerpoint/2010/main" val="380738403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F989A5-7D6A-4328-B6E4-5887C719B650}"/>
              </a:ext>
            </a:extLst>
          </p:cNvPr>
          <p:cNvSpPr>
            <a:spLocks noGrp="1"/>
          </p:cNvSpPr>
          <p:nvPr>
            <p:ph type="title"/>
          </p:nvPr>
        </p:nvSpPr>
        <p:spPr>
          <a:xfrm>
            <a:off x="120580" y="113916"/>
            <a:ext cx="11862313" cy="563355"/>
          </a:xfrm>
        </p:spPr>
        <p:txBody>
          <a:bodyPr>
            <a:normAutofit fontScale="90000"/>
          </a:bodyPr>
          <a:lstStyle/>
          <a:p>
            <a:r>
              <a:rPr lang="da-DK" dirty="0"/>
              <a:t>Deeembedding</a:t>
            </a:r>
            <a:endParaRPr lang="da-DK" sz="3100" dirty="0"/>
          </a:p>
        </p:txBody>
      </p:sp>
      <p:sp>
        <p:nvSpPr>
          <p:cNvPr id="12" name="TextBox 11">
            <a:extLst>
              <a:ext uri="{FF2B5EF4-FFF2-40B4-BE49-F238E27FC236}">
                <a16:creationId xmlns:a16="http://schemas.microsoft.com/office/drawing/2014/main" id="{016E9E64-AF90-42BD-AF14-48CCB9B19B92}"/>
              </a:ext>
            </a:extLst>
          </p:cNvPr>
          <p:cNvSpPr txBox="1"/>
          <p:nvPr/>
        </p:nvSpPr>
        <p:spPr>
          <a:xfrm>
            <a:off x="243739" y="885321"/>
            <a:ext cx="11280046" cy="1754326"/>
          </a:xfrm>
          <a:prstGeom prst="rect">
            <a:avLst/>
          </a:prstGeom>
          <a:noFill/>
        </p:spPr>
        <p:txBody>
          <a:bodyPr wrap="square" rtlCol="0">
            <a:spAutoFit/>
          </a:bodyPr>
          <a:lstStyle/>
          <a:p>
            <a:endParaRPr lang="da-DK" dirty="0"/>
          </a:p>
          <a:p>
            <a:r>
              <a:rPr lang="da-DK" dirty="0"/>
              <a:t>HP_AN1364-1_deembedding_5980-2784EN</a:t>
            </a:r>
          </a:p>
          <a:p>
            <a:r>
              <a:rPr lang="da-DK" dirty="0">
                <a:hlinkClick r:id="rId2" action="ppaction://hlinkfile"/>
              </a:rPr>
              <a:t>\\strnt6.emea.demant.com\common\kbn_rowi\loadpull_pana_lab4\spar_docs</a:t>
            </a:r>
            <a:endParaRPr lang="da-DK" dirty="0"/>
          </a:p>
          <a:p>
            <a:endParaRPr lang="da-DK" dirty="0"/>
          </a:p>
          <a:p>
            <a:endParaRPr lang="da-DK" dirty="0"/>
          </a:p>
          <a:p>
            <a:endParaRPr lang="da-DK" dirty="0"/>
          </a:p>
        </p:txBody>
      </p:sp>
      <p:sp>
        <p:nvSpPr>
          <p:cNvPr id="3" name="Slide Number Placeholder 2">
            <a:extLst>
              <a:ext uri="{FF2B5EF4-FFF2-40B4-BE49-F238E27FC236}">
                <a16:creationId xmlns:a16="http://schemas.microsoft.com/office/drawing/2014/main" id="{66D63912-187A-43CC-B99C-FDFFEED776D7}"/>
              </a:ext>
            </a:extLst>
          </p:cNvPr>
          <p:cNvSpPr>
            <a:spLocks noGrp="1"/>
          </p:cNvSpPr>
          <p:nvPr>
            <p:ph type="sldNum" sz="quarter" idx="12"/>
          </p:nvPr>
        </p:nvSpPr>
        <p:spPr/>
        <p:txBody>
          <a:bodyPr/>
          <a:lstStyle/>
          <a:p>
            <a:fld id="{3CE13DFA-FF72-40D1-A8F1-405256624AEA}" type="slidenum">
              <a:rPr lang="da-DK" smtClean="0"/>
              <a:t>36</a:t>
            </a:fld>
            <a:endParaRPr lang="da-DK" dirty="0"/>
          </a:p>
        </p:txBody>
      </p:sp>
    </p:spTree>
    <p:extLst>
      <p:ext uri="{BB962C8B-B14F-4D97-AF65-F5344CB8AC3E}">
        <p14:creationId xmlns:p14="http://schemas.microsoft.com/office/powerpoint/2010/main" val="37748786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Diagram&#10;&#10;Description automatically generated">
            <a:extLst>
              <a:ext uri="{FF2B5EF4-FFF2-40B4-BE49-F238E27FC236}">
                <a16:creationId xmlns:a16="http://schemas.microsoft.com/office/drawing/2014/main" id="{3EA8F55E-8C68-4BD0-9891-AA935F7A0A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89132" y="3011373"/>
            <a:ext cx="4104395" cy="3605212"/>
          </a:xfrm>
          <a:prstGeom prst="rect">
            <a:avLst/>
          </a:prstGeom>
        </p:spPr>
      </p:pic>
      <p:sp>
        <p:nvSpPr>
          <p:cNvPr id="4" name="TextBox 3">
            <a:extLst>
              <a:ext uri="{FF2B5EF4-FFF2-40B4-BE49-F238E27FC236}">
                <a16:creationId xmlns:a16="http://schemas.microsoft.com/office/drawing/2014/main" id="{1259229C-2CF7-45A9-8460-7E012371C688}"/>
              </a:ext>
            </a:extLst>
          </p:cNvPr>
          <p:cNvSpPr txBox="1"/>
          <p:nvPr/>
        </p:nvSpPr>
        <p:spPr>
          <a:xfrm>
            <a:off x="308920" y="830284"/>
            <a:ext cx="11638569" cy="2031325"/>
          </a:xfrm>
          <a:prstGeom prst="rect">
            <a:avLst/>
          </a:prstGeom>
          <a:noFill/>
        </p:spPr>
        <p:txBody>
          <a:bodyPr wrap="square" rtlCol="0">
            <a:spAutoFit/>
          </a:bodyPr>
          <a:lstStyle/>
          <a:p>
            <a:r>
              <a:rPr lang="da-DK" dirty="0"/>
              <a:t>The </a:t>
            </a:r>
            <a:r>
              <a:rPr lang="da-DK" dirty="0" err="1"/>
              <a:t>module</a:t>
            </a:r>
            <a:r>
              <a:rPr lang="da-DK" dirty="0"/>
              <a:t> has to </a:t>
            </a:r>
            <a:r>
              <a:rPr lang="da-DK" dirty="0" err="1"/>
              <a:t>be</a:t>
            </a:r>
            <a:r>
              <a:rPr lang="da-DK" dirty="0"/>
              <a:t> </a:t>
            </a:r>
            <a:r>
              <a:rPr lang="da-DK" dirty="0" err="1"/>
              <a:t>matched</a:t>
            </a:r>
            <a:r>
              <a:rPr lang="da-DK" dirty="0"/>
              <a:t> </a:t>
            </a:r>
            <a:r>
              <a:rPr lang="da-DK" dirty="0" err="1"/>
              <a:t>optimally</a:t>
            </a:r>
            <a:r>
              <a:rPr lang="da-DK" dirty="0"/>
              <a:t> to the BAW filter (</a:t>
            </a:r>
            <a:r>
              <a:rPr lang="da-DK" dirty="0" err="1"/>
              <a:t>which</a:t>
            </a:r>
            <a:r>
              <a:rPr lang="da-DK" dirty="0"/>
              <a:t> in </a:t>
            </a:r>
            <a:r>
              <a:rPr lang="da-DK" dirty="0" err="1"/>
              <a:t>our</a:t>
            </a:r>
            <a:r>
              <a:rPr lang="da-DK" dirty="0"/>
              <a:t> case is </a:t>
            </a:r>
            <a:r>
              <a:rPr lang="da-DK" dirty="0" err="1"/>
              <a:t>close</a:t>
            </a:r>
            <a:r>
              <a:rPr lang="da-DK" dirty="0"/>
              <a:t> to 50R). When looking at the previous page with the NWA measurements, one could be tempted to make a match with a conjugate of the PL12 </a:t>
            </a:r>
            <a:r>
              <a:rPr lang="da-DK" dirty="0" err="1"/>
              <a:t>Z_out</a:t>
            </a:r>
            <a:r>
              <a:rPr lang="da-DK" dirty="0"/>
              <a:t>.</a:t>
            </a:r>
          </a:p>
          <a:p>
            <a:r>
              <a:rPr lang="da-DK" dirty="0"/>
              <a:t>This can be quite close if we are dealing with a PA where the nonlinear effects don’t have a big impact, but it will however not consider harmonics and current consumption, and we will not have an idea of how it will impact the lower PLs either. (Take a look at the contours further down in this presentation and find out what happens with harmonics and current!)</a:t>
            </a:r>
          </a:p>
          <a:p>
            <a:r>
              <a:rPr lang="da-DK" dirty="0" err="1"/>
              <a:t>Also</a:t>
            </a:r>
            <a:r>
              <a:rPr lang="da-DK" dirty="0"/>
              <a:t>, it </a:t>
            </a:r>
            <a:r>
              <a:rPr lang="da-DK" dirty="0" err="1"/>
              <a:t>does</a:t>
            </a:r>
            <a:r>
              <a:rPr lang="da-DK" dirty="0"/>
              <a:t> not </a:t>
            </a:r>
            <a:r>
              <a:rPr lang="da-DK" dirty="0" err="1"/>
              <a:t>take</a:t>
            </a:r>
            <a:r>
              <a:rPr lang="da-DK" dirty="0"/>
              <a:t> </a:t>
            </a:r>
            <a:r>
              <a:rPr lang="da-DK" dirty="0" err="1"/>
              <a:t>into</a:t>
            </a:r>
            <a:r>
              <a:rPr lang="da-DK" dirty="0"/>
              <a:t> </a:t>
            </a:r>
            <a:r>
              <a:rPr lang="da-DK" dirty="0" err="1"/>
              <a:t>account</a:t>
            </a:r>
            <a:r>
              <a:rPr lang="da-DK" dirty="0"/>
              <a:t> </a:t>
            </a:r>
            <a:r>
              <a:rPr lang="da-DK" dirty="0" err="1"/>
              <a:t>which</a:t>
            </a:r>
            <a:r>
              <a:rPr lang="da-DK" dirty="0"/>
              <a:t> </a:t>
            </a:r>
            <a:r>
              <a:rPr lang="da-DK" dirty="0" err="1"/>
              <a:t>impedance</a:t>
            </a:r>
            <a:r>
              <a:rPr lang="da-DK" dirty="0"/>
              <a:t> </a:t>
            </a:r>
            <a:r>
              <a:rPr lang="da-DK" dirty="0" err="1"/>
              <a:t>we</a:t>
            </a:r>
            <a:r>
              <a:rPr lang="da-DK" dirty="0"/>
              <a:t> </a:t>
            </a:r>
            <a:r>
              <a:rPr lang="da-DK" dirty="0" err="1"/>
              <a:t>should</a:t>
            </a:r>
            <a:r>
              <a:rPr lang="da-DK" dirty="0"/>
              <a:t> present to the 2nd </a:t>
            </a:r>
            <a:r>
              <a:rPr lang="da-DK" dirty="0" err="1"/>
              <a:t>harmonic</a:t>
            </a:r>
            <a:r>
              <a:rPr lang="da-DK" dirty="0"/>
              <a:t>. </a:t>
            </a:r>
            <a:r>
              <a:rPr lang="da-DK" dirty="0" err="1"/>
              <a:t>Normally</a:t>
            </a:r>
            <a:r>
              <a:rPr lang="da-DK" dirty="0"/>
              <a:t>, the 2nd </a:t>
            </a:r>
            <a:r>
              <a:rPr lang="da-DK" dirty="0" err="1"/>
              <a:t>harmonic</a:t>
            </a:r>
            <a:r>
              <a:rPr lang="da-DK" dirty="0"/>
              <a:t> </a:t>
            </a:r>
            <a:r>
              <a:rPr lang="da-DK" dirty="0" err="1"/>
              <a:t>level</a:t>
            </a:r>
            <a:r>
              <a:rPr lang="da-DK" dirty="0"/>
              <a:t> </a:t>
            </a:r>
            <a:r>
              <a:rPr lang="da-DK" dirty="0" err="1"/>
              <a:t>can</a:t>
            </a:r>
            <a:r>
              <a:rPr lang="da-DK" dirty="0"/>
              <a:t> </a:t>
            </a:r>
            <a:r>
              <a:rPr lang="da-DK" dirty="0" err="1"/>
              <a:t>vary</a:t>
            </a:r>
            <a:r>
              <a:rPr lang="da-DK" dirty="0"/>
              <a:t> more </a:t>
            </a:r>
            <a:r>
              <a:rPr lang="da-DK" dirty="0" err="1"/>
              <a:t>than</a:t>
            </a:r>
            <a:r>
              <a:rPr lang="da-DK" dirty="0"/>
              <a:t> 10dB </a:t>
            </a:r>
            <a:r>
              <a:rPr lang="da-DK" dirty="0" err="1"/>
              <a:t>when</a:t>
            </a:r>
            <a:r>
              <a:rPr lang="da-DK" dirty="0"/>
              <a:t> the </a:t>
            </a:r>
            <a:r>
              <a:rPr lang="da-DK" dirty="0" err="1"/>
              <a:t>harmonic</a:t>
            </a:r>
            <a:r>
              <a:rPr lang="da-DK" dirty="0"/>
              <a:t> load is </a:t>
            </a:r>
            <a:r>
              <a:rPr lang="da-DK" dirty="0" err="1"/>
              <a:t>tuned</a:t>
            </a:r>
            <a:r>
              <a:rPr lang="da-DK" dirty="0"/>
              <a:t> (for a </a:t>
            </a:r>
            <a:r>
              <a:rPr lang="da-DK" dirty="0" err="1"/>
              <a:t>constant</a:t>
            </a:r>
            <a:r>
              <a:rPr lang="da-DK" dirty="0"/>
              <a:t> Fundamental load).</a:t>
            </a:r>
          </a:p>
        </p:txBody>
      </p:sp>
      <p:sp>
        <p:nvSpPr>
          <p:cNvPr id="2" name="Title 1">
            <a:extLst>
              <a:ext uri="{FF2B5EF4-FFF2-40B4-BE49-F238E27FC236}">
                <a16:creationId xmlns:a16="http://schemas.microsoft.com/office/drawing/2014/main" id="{0FF989A5-7D6A-4328-B6E4-5887C719B650}"/>
              </a:ext>
            </a:extLst>
          </p:cNvPr>
          <p:cNvSpPr>
            <a:spLocks noGrp="1"/>
          </p:cNvSpPr>
          <p:nvPr>
            <p:ph type="title"/>
          </p:nvPr>
        </p:nvSpPr>
        <p:spPr>
          <a:xfrm>
            <a:off x="120580" y="113916"/>
            <a:ext cx="11826910" cy="563355"/>
          </a:xfrm>
        </p:spPr>
        <p:txBody>
          <a:bodyPr>
            <a:normAutofit fontScale="90000"/>
          </a:bodyPr>
          <a:lstStyle/>
          <a:p>
            <a:r>
              <a:rPr lang="da-DK" dirty="0"/>
              <a:t>Match of </a:t>
            </a:r>
            <a:r>
              <a:rPr lang="da-DK" dirty="0" err="1"/>
              <a:t>Module</a:t>
            </a:r>
            <a:r>
              <a:rPr lang="da-DK" dirty="0"/>
              <a:t> output</a:t>
            </a:r>
            <a:endParaRPr lang="da-DK" sz="3100" dirty="0"/>
          </a:p>
        </p:txBody>
      </p:sp>
      <p:sp>
        <p:nvSpPr>
          <p:cNvPr id="3" name="Slide Number Placeholder 2">
            <a:extLst>
              <a:ext uri="{FF2B5EF4-FFF2-40B4-BE49-F238E27FC236}">
                <a16:creationId xmlns:a16="http://schemas.microsoft.com/office/drawing/2014/main" id="{6D416920-26C8-449E-89E5-CF4CEEE6B14D}"/>
              </a:ext>
            </a:extLst>
          </p:cNvPr>
          <p:cNvSpPr>
            <a:spLocks noGrp="1"/>
          </p:cNvSpPr>
          <p:nvPr>
            <p:ph type="sldNum" sz="quarter" idx="12"/>
          </p:nvPr>
        </p:nvSpPr>
        <p:spPr/>
        <p:txBody>
          <a:bodyPr/>
          <a:lstStyle/>
          <a:p>
            <a:fld id="{3CE13DFA-FF72-40D1-A8F1-405256624AEA}" type="slidenum">
              <a:rPr lang="da-DK" smtClean="0"/>
              <a:t>4</a:t>
            </a:fld>
            <a:endParaRPr lang="da-DK"/>
          </a:p>
        </p:txBody>
      </p:sp>
      <p:sp>
        <p:nvSpPr>
          <p:cNvPr id="9" name="TextBox 8">
            <a:extLst>
              <a:ext uri="{FF2B5EF4-FFF2-40B4-BE49-F238E27FC236}">
                <a16:creationId xmlns:a16="http://schemas.microsoft.com/office/drawing/2014/main" id="{6347F5DC-CB56-44FB-B941-CD55B9765E1B}"/>
              </a:ext>
            </a:extLst>
          </p:cNvPr>
          <p:cNvSpPr txBox="1"/>
          <p:nvPr/>
        </p:nvSpPr>
        <p:spPr>
          <a:xfrm>
            <a:off x="328582" y="2922885"/>
            <a:ext cx="7569405" cy="3693319"/>
          </a:xfrm>
          <a:prstGeom prst="rect">
            <a:avLst/>
          </a:prstGeom>
          <a:noFill/>
        </p:spPr>
        <p:txBody>
          <a:bodyPr wrap="square">
            <a:spAutoFit/>
          </a:bodyPr>
          <a:lstStyle/>
          <a:p>
            <a:r>
              <a:rPr lang="da-DK" dirty="0"/>
              <a:t>We could measure the </a:t>
            </a:r>
            <a:r>
              <a:rPr lang="da-DK" dirty="0" err="1"/>
              <a:t>Z_out</a:t>
            </a:r>
            <a:r>
              <a:rPr lang="da-DK" dirty="0"/>
              <a:t> at the 2nd harmonic (use the correct deembedding!) to get an idea of the optimal harmonic load, and avoid the ”max harmonics” spot where the load is close to the conjugate. </a:t>
            </a:r>
          </a:p>
          <a:p>
            <a:r>
              <a:rPr lang="da-DK" dirty="0"/>
              <a:t>The </a:t>
            </a:r>
            <a:r>
              <a:rPr lang="da-DK" dirty="0" err="1"/>
              <a:t>measurement</a:t>
            </a:r>
            <a:r>
              <a:rPr lang="da-DK" dirty="0"/>
              <a:t> </a:t>
            </a:r>
            <a:r>
              <a:rPr lang="da-DK" dirty="0" err="1"/>
              <a:t>result</a:t>
            </a:r>
            <a:r>
              <a:rPr lang="da-DK" dirty="0"/>
              <a:t> is </a:t>
            </a:r>
            <a:r>
              <a:rPr lang="da-DK" dirty="0" err="1"/>
              <a:t>shown</a:t>
            </a:r>
            <a:r>
              <a:rPr lang="da-DK" dirty="0"/>
              <a:t> </a:t>
            </a:r>
            <a:r>
              <a:rPr lang="da-DK" dirty="0" err="1"/>
              <a:t>here</a:t>
            </a:r>
            <a:r>
              <a:rPr lang="da-DK" dirty="0"/>
              <a:t>, and </a:t>
            </a:r>
            <a:r>
              <a:rPr lang="da-DK" dirty="0" err="1"/>
              <a:t>when</a:t>
            </a:r>
            <a:r>
              <a:rPr lang="da-DK" dirty="0"/>
              <a:t> </a:t>
            </a:r>
            <a:r>
              <a:rPr lang="da-DK" dirty="0" err="1"/>
              <a:t>we</a:t>
            </a:r>
            <a:r>
              <a:rPr lang="da-DK" dirty="0"/>
              <a:t> </a:t>
            </a:r>
            <a:r>
              <a:rPr lang="da-DK" dirty="0" err="1"/>
              <a:t>compare</a:t>
            </a:r>
            <a:r>
              <a:rPr lang="da-DK" dirty="0"/>
              <a:t> with </a:t>
            </a:r>
            <a:r>
              <a:rPr lang="da-DK" dirty="0" err="1"/>
              <a:t>loadpull</a:t>
            </a:r>
            <a:r>
              <a:rPr lang="da-DK" dirty="0"/>
              <a:t> </a:t>
            </a:r>
            <a:r>
              <a:rPr lang="da-DK" dirty="0" err="1"/>
              <a:t>results</a:t>
            </a:r>
            <a:r>
              <a:rPr lang="da-DK" dirty="0"/>
              <a:t> on page21, it looks </a:t>
            </a:r>
            <a:r>
              <a:rPr lang="da-DK" dirty="0" err="1"/>
              <a:t>reasonable</a:t>
            </a:r>
            <a:r>
              <a:rPr lang="da-DK" dirty="0"/>
              <a:t> </a:t>
            </a:r>
            <a:r>
              <a:rPr lang="da-DK" dirty="0" err="1"/>
              <a:t>though</a:t>
            </a:r>
            <a:r>
              <a:rPr lang="da-DK" dirty="0"/>
              <a:t> not </a:t>
            </a:r>
            <a:r>
              <a:rPr lang="da-DK" dirty="0" err="1"/>
              <a:t>accurate</a:t>
            </a:r>
            <a:r>
              <a:rPr lang="da-DK" dirty="0"/>
              <a:t>.</a:t>
            </a:r>
          </a:p>
          <a:p>
            <a:r>
              <a:rPr lang="da-DK" dirty="0"/>
              <a:t>But </a:t>
            </a:r>
            <a:r>
              <a:rPr lang="da-DK" dirty="0" err="1"/>
              <a:t>this</a:t>
            </a:r>
            <a:r>
              <a:rPr lang="da-DK" dirty="0"/>
              <a:t> </a:t>
            </a:r>
            <a:r>
              <a:rPr lang="da-DK" dirty="0" err="1"/>
              <a:t>result</a:t>
            </a:r>
            <a:r>
              <a:rPr lang="da-DK" dirty="0"/>
              <a:t> </a:t>
            </a:r>
            <a:r>
              <a:rPr lang="da-DK" dirty="0" err="1"/>
              <a:t>will</a:t>
            </a:r>
            <a:r>
              <a:rPr lang="da-DK" dirty="0"/>
              <a:t> not give an indication about the absolute harmonics level, and how many dB difference there is between any matching compromise.</a:t>
            </a:r>
          </a:p>
          <a:p>
            <a:endParaRPr lang="da-DK" dirty="0"/>
          </a:p>
          <a:p>
            <a:r>
              <a:rPr lang="da-DK" dirty="0"/>
              <a:t>The </a:t>
            </a:r>
            <a:r>
              <a:rPr lang="da-DK" u="sng" dirty="0" err="1"/>
              <a:t>best</a:t>
            </a:r>
            <a:r>
              <a:rPr lang="da-DK" u="sng" dirty="0"/>
              <a:t> approach</a:t>
            </a:r>
            <a:r>
              <a:rPr lang="da-DK" dirty="0"/>
              <a:t> is, to do </a:t>
            </a:r>
            <a:r>
              <a:rPr lang="da-DK" dirty="0" err="1"/>
              <a:t>both</a:t>
            </a:r>
            <a:r>
              <a:rPr lang="da-DK" dirty="0"/>
              <a:t> fundamental and </a:t>
            </a:r>
            <a:r>
              <a:rPr lang="da-DK" dirty="0" err="1"/>
              <a:t>harmonic</a:t>
            </a:r>
            <a:r>
              <a:rPr lang="da-DK" dirty="0"/>
              <a:t> </a:t>
            </a:r>
            <a:r>
              <a:rPr lang="da-DK" dirty="0" err="1"/>
              <a:t>loadpull</a:t>
            </a:r>
            <a:r>
              <a:rPr lang="da-DK" dirty="0"/>
              <a:t> of the </a:t>
            </a:r>
            <a:r>
              <a:rPr lang="da-DK" dirty="0" err="1"/>
              <a:t>module</a:t>
            </a:r>
            <a:r>
              <a:rPr lang="da-DK" dirty="0"/>
              <a:t>, </a:t>
            </a:r>
            <a:r>
              <a:rPr lang="da-DK" dirty="0" err="1"/>
              <a:t>make</a:t>
            </a:r>
            <a:r>
              <a:rPr lang="da-DK" dirty="0"/>
              <a:t> a match, </a:t>
            </a:r>
            <a:r>
              <a:rPr lang="da-DK" dirty="0" err="1"/>
              <a:t>then</a:t>
            </a:r>
            <a:r>
              <a:rPr lang="da-DK" dirty="0"/>
              <a:t> </a:t>
            </a:r>
            <a:r>
              <a:rPr lang="da-DK" dirty="0" err="1"/>
              <a:t>connect</a:t>
            </a:r>
            <a:r>
              <a:rPr lang="da-DK" dirty="0"/>
              <a:t> the BAW and do a fundamental </a:t>
            </a:r>
            <a:r>
              <a:rPr lang="da-DK" dirty="0" err="1"/>
              <a:t>loadpull</a:t>
            </a:r>
            <a:r>
              <a:rPr lang="da-DK" dirty="0"/>
              <a:t>, and </a:t>
            </a:r>
            <a:r>
              <a:rPr lang="da-DK" dirty="0" err="1"/>
              <a:t>tweak</a:t>
            </a:r>
            <a:r>
              <a:rPr lang="da-DK" dirty="0"/>
              <a:t> the match. </a:t>
            </a:r>
          </a:p>
          <a:p>
            <a:r>
              <a:rPr lang="da-DK" i="1" dirty="0"/>
              <a:t>NB harmonic loadpull </a:t>
            </a:r>
            <a:r>
              <a:rPr lang="da-DK" i="1" u="sng" dirty="0"/>
              <a:t>after</a:t>
            </a:r>
            <a:r>
              <a:rPr lang="da-DK" i="1" dirty="0"/>
              <a:t> the BAW is not useful, as its harmonic attenuation is so much that the harmonic load has no influence.</a:t>
            </a:r>
            <a:endParaRPr lang="en-US" dirty="0"/>
          </a:p>
        </p:txBody>
      </p:sp>
      <p:sp>
        <p:nvSpPr>
          <p:cNvPr id="10" name="TextBox 9">
            <a:extLst>
              <a:ext uri="{FF2B5EF4-FFF2-40B4-BE49-F238E27FC236}">
                <a16:creationId xmlns:a16="http://schemas.microsoft.com/office/drawing/2014/main" id="{CE886B4C-331E-4D48-87CF-D4D3664D034D}"/>
              </a:ext>
            </a:extLst>
          </p:cNvPr>
          <p:cNvSpPr txBox="1"/>
          <p:nvPr/>
        </p:nvSpPr>
        <p:spPr>
          <a:xfrm>
            <a:off x="7897988" y="3310901"/>
            <a:ext cx="2085827" cy="369332"/>
          </a:xfrm>
          <a:prstGeom prst="rect">
            <a:avLst/>
          </a:prstGeom>
          <a:noFill/>
        </p:spPr>
        <p:txBody>
          <a:bodyPr wrap="none" rtlCol="0">
            <a:spAutoFit/>
          </a:bodyPr>
          <a:lstStyle/>
          <a:p>
            <a:r>
              <a:rPr lang="da-DK" dirty="0"/>
              <a:t>2nd </a:t>
            </a:r>
            <a:r>
              <a:rPr lang="da-DK" dirty="0" err="1"/>
              <a:t>harmonic</a:t>
            </a:r>
            <a:r>
              <a:rPr lang="da-DK" dirty="0"/>
              <a:t> </a:t>
            </a:r>
            <a:r>
              <a:rPr lang="da-DK" dirty="0" err="1"/>
              <a:t>Z_out</a:t>
            </a:r>
            <a:endParaRPr lang="da-DK" dirty="0"/>
          </a:p>
        </p:txBody>
      </p:sp>
    </p:spTree>
    <p:extLst>
      <p:ext uri="{BB962C8B-B14F-4D97-AF65-F5344CB8AC3E}">
        <p14:creationId xmlns:p14="http://schemas.microsoft.com/office/powerpoint/2010/main" val="15726040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Diagram, schematic&#10;&#10;Description automatically generated">
            <a:extLst>
              <a:ext uri="{FF2B5EF4-FFF2-40B4-BE49-F238E27FC236}">
                <a16:creationId xmlns:a16="http://schemas.microsoft.com/office/drawing/2014/main" id="{69AA91E5-425B-40AA-AB42-B06D6DCA06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06477" y="2724150"/>
            <a:ext cx="5258662" cy="3997325"/>
          </a:xfrm>
          <a:prstGeom prst="rect">
            <a:avLst/>
          </a:prstGeom>
        </p:spPr>
      </p:pic>
      <p:sp>
        <p:nvSpPr>
          <p:cNvPr id="4" name="TextBox 3">
            <a:extLst>
              <a:ext uri="{FF2B5EF4-FFF2-40B4-BE49-F238E27FC236}">
                <a16:creationId xmlns:a16="http://schemas.microsoft.com/office/drawing/2014/main" id="{1259229C-2CF7-45A9-8460-7E012371C688}"/>
              </a:ext>
            </a:extLst>
          </p:cNvPr>
          <p:cNvSpPr txBox="1"/>
          <p:nvPr/>
        </p:nvSpPr>
        <p:spPr>
          <a:xfrm>
            <a:off x="308920" y="830284"/>
            <a:ext cx="11638569" cy="2031325"/>
          </a:xfrm>
          <a:prstGeom prst="rect">
            <a:avLst/>
          </a:prstGeom>
          <a:noFill/>
        </p:spPr>
        <p:txBody>
          <a:bodyPr wrap="square" rtlCol="0">
            <a:spAutoFit/>
          </a:bodyPr>
          <a:lstStyle/>
          <a:p>
            <a:r>
              <a:rPr lang="da-DK" dirty="0" err="1"/>
              <a:t>Loadpull</a:t>
            </a:r>
            <a:r>
              <a:rPr lang="da-DK" dirty="0"/>
              <a:t> is the </a:t>
            </a:r>
            <a:r>
              <a:rPr lang="da-DK" dirty="0" err="1"/>
              <a:t>method</a:t>
            </a:r>
            <a:r>
              <a:rPr lang="da-DK" dirty="0"/>
              <a:t> of </a:t>
            </a:r>
            <a:r>
              <a:rPr lang="da-DK" dirty="0" err="1"/>
              <a:t>loading</a:t>
            </a:r>
            <a:r>
              <a:rPr lang="da-DK" dirty="0"/>
              <a:t> the </a:t>
            </a:r>
            <a:r>
              <a:rPr lang="da-DK" dirty="0" err="1"/>
              <a:t>DeviceUnderTest</a:t>
            </a:r>
            <a:r>
              <a:rPr lang="da-DK" dirty="0"/>
              <a:t> with a set of </a:t>
            </a:r>
            <a:r>
              <a:rPr lang="da-DK" dirty="0" err="1"/>
              <a:t>known</a:t>
            </a:r>
            <a:r>
              <a:rPr lang="da-DK" dirty="0"/>
              <a:t> load </a:t>
            </a:r>
            <a:r>
              <a:rPr lang="da-DK" dirty="0" err="1"/>
              <a:t>impedances</a:t>
            </a:r>
            <a:r>
              <a:rPr lang="da-DK" dirty="0"/>
              <a:t> (and/or source </a:t>
            </a:r>
            <a:r>
              <a:rPr lang="da-DK" dirty="0" err="1"/>
              <a:t>impedances</a:t>
            </a:r>
            <a:r>
              <a:rPr lang="da-DK" dirty="0"/>
              <a:t>). </a:t>
            </a:r>
          </a:p>
          <a:p>
            <a:r>
              <a:rPr lang="da-DK" dirty="0"/>
              <a:t>A </a:t>
            </a:r>
            <a:r>
              <a:rPr lang="da-DK" dirty="0" err="1"/>
              <a:t>lot</a:t>
            </a:r>
            <a:r>
              <a:rPr lang="da-DK" dirty="0"/>
              <a:t> of </a:t>
            </a:r>
            <a:r>
              <a:rPr lang="da-DK" dirty="0" err="1"/>
              <a:t>measurement</a:t>
            </a:r>
            <a:r>
              <a:rPr lang="da-DK" dirty="0"/>
              <a:t> data is </a:t>
            </a:r>
            <a:r>
              <a:rPr lang="da-DK" dirty="0" err="1"/>
              <a:t>generated</a:t>
            </a:r>
            <a:r>
              <a:rPr lang="da-DK" dirty="0"/>
              <a:t> (</a:t>
            </a:r>
            <a:r>
              <a:rPr lang="da-DK" dirty="0" err="1"/>
              <a:t>e.g</a:t>
            </a:r>
            <a:r>
              <a:rPr lang="da-DK" dirty="0"/>
              <a:t>. Power, </a:t>
            </a:r>
            <a:r>
              <a:rPr lang="da-DK" dirty="0" err="1"/>
              <a:t>Gain</a:t>
            </a:r>
            <a:r>
              <a:rPr lang="da-DK" dirty="0"/>
              <a:t>, </a:t>
            </a:r>
            <a:r>
              <a:rPr lang="da-DK" dirty="0" err="1"/>
              <a:t>Efficiency</a:t>
            </a:r>
            <a:r>
              <a:rPr lang="da-DK" dirty="0"/>
              <a:t>, </a:t>
            </a:r>
            <a:r>
              <a:rPr lang="da-DK" dirty="0" err="1"/>
              <a:t>Noisefigure</a:t>
            </a:r>
            <a:r>
              <a:rPr lang="da-DK" dirty="0"/>
              <a:t>, </a:t>
            </a:r>
            <a:r>
              <a:rPr lang="da-DK" dirty="0" err="1"/>
              <a:t>Intermodulation</a:t>
            </a:r>
            <a:r>
              <a:rPr lang="da-DK" dirty="0"/>
              <a:t>), </a:t>
            </a:r>
            <a:r>
              <a:rPr lang="da-DK" dirty="0" err="1"/>
              <a:t>which</a:t>
            </a:r>
            <a:r>
              <a:rPr lang="da-DK" dirty="0"/>
              <a:t> </a:t>
            </a:r>
            <a:r>
              <a:rPr lang="da-DK" dirty="0" err="1"/>
              <a:t>can</a:t>
            </a:r>
            <a:r>
              <a:rPr lang="da-DK" dirty="0"/>
              <a:t> </a:t>
            </a:r>
            <a:r>
              <a:rPr lang="da-DK" dirty="0" err="1"/>
              <a:t>be</a:t>
            </a:r>
            <a:r>
              <a:rPr lang="da-DK" dirty="0"/>
              <a:t> </a:t>
            </a:r>
            <a:r>
              <a:rPr lang="da-DK" dirty="0" err="1"/>
              <a:t>analyzed</a:t>
            </a:r>
            <a:r>
              <a:rPr lang="da-DK" dirty="0"/>
              <a:t> in </a:t>
            </a:r>
            <a:r>
              <a:rPr lang="da-DK" dirty="0" err="1"/>
              <a:t>order</a:t>
            </a:r>
            <a:r>
              <a:rPr lang="da-DK" dirty="0"/>
              <a:t> to find the optimum </a:t>
            </a:r>
            <a:r>
              <a:rPr lang="da-DK" dirty="0" err="1"/>
              <a:t>impedance</a:t>
            </a:r>
            <a:r>
              <a:rPr lang="da-DK" dirty="0"/>
              <a:t> </a:t>
            </a:r>
            <a:r>
              <a:rPr lang="da-DK" dirty="0" err="1"/>
              <a:t>that</a:t>
            </a:r>
            <a:r>
              <a:rPr lang="da-DK" dirty="0"/>
              <a:t> the DUT has to look in to.</a:t>
            </a:r>
          </a:p>
          <a:p>
            <a:r>
              <a:rPr lang="da-DK" dirty="0"/>
              <a:t>A practical approach is to step the SWR and </a:t>
            </a:r>
            <a:r>
              <a:rPr lang="da-DK" dirty="0" err="1"/>
              <a:t>rotate</a:t>
            </a:r>
            <a:r>
              <a:rPr lang="da-DK" dirty="0"/>
              <a:t> the </a:t>
            </a:r>
            <a:r>
              <a:rPr lang="da-DK" dirty="0" err="1"/>
              <a:t>phase</a:t>
            </a:r>
            <a:r>
              <a:rPr lang="da-DK" dirty="0"/>
              <a:t>. This </a:t>
            </a:r>
            <a:r>
              <a:rPr lang="da-DK" dirty="0" err="1"/>
              <a:t>can</a:t>
            </a:r>
            <a:r>
              <a:rPr lang="da-DK" dirty="0"/>
              <a:t> </a:t>
            </a:r>
            <a:r>
              <a:rPr lang="da-DK" dirty="0" err="1"/>
              <a:t>be</a:t>
            </a:r>
            <a:r>
              <a:rPr lang="da-DK" dirty="0"/>
              <a:t> </a:t>
            </a:r>
            <a:r>
              <a:rPr lang="da-DK" dirty="0" err="1"/>
              <a:t>accomplished</a:t>
            </a:r>
            <a:r>
              <a:rPr lang="da-DK" dirty="0"/>
              <a:t> with </a:t>
            </a:r>
            <a:r>
              <a:rPr lang="da-DK" dirty="0" err="1"/>
              <a:t>one</a:t>
            </a:r>
            <a:r>
              <a:rPr lang="da-DK" dirty="0"/>
              <a:t> of the </a:t>
            </a:r>
            <a:r>
              <a:rPr lang="da-DK" dirty="0" err="1"/>
              <a:t>following</a:t>
            </a:r>
            <a:r>
              <a:rPr lang="da-DK" dirty="0"/>
              <a:t> </a:t>
            </a:r>
            <a:r>
              <a:rPr lang="da-DK" dirty="0" err="1"/>
              <a:t>setups</a:t>
            </a:r>
            <a:r>
              <a:rPr lang="da-DK" dirty="0"/>
              <a:t>.</a:t>
            </a:r>
          </a:p>
          <a:p>
            <a:r>
              <a:rPr lang="da-DK" dirty="0"/>
              <a:t>The </a:t>
            </a:r>
            <a:r>
              <a:rPr lang="da-DK" dirty="0" err="1"/>
              <a:t>Slotted</a:t>
            </a:r>
            <a:r>
              <a:rPr lang="da-DK" dirty="0"/>
              <a:t> Line Tuner is the most practical, as SWR </a:t>
            </a:r>
            <a:r>
              <a:rPr lang="da-DK" dirty="0" err="1"/>
              <a:t>can</a:t>
            </a:r>
            <a:r>
              <a:rPr lang="da-DK" dirty="0"/>
              <a:t> </a:t>
            </a:r>
            <a:r>
              <a:rPr lang="da-DK" dirty="0" err="1"/>
              <a:t>be</a:t>
            </a:r>
            <a:r>
              <a:rPr lang="da-DK" dirty="0"/>
              <a:t> </a:t>
            </a:r>
            <a:r>
              <a:rPr lang="da-DK" dirty="0" err="1"/>
              <a:t>varied</a:t>
            </a:r>
            <a:r>
              <a:rPr lang="da-DK" dirty="0"/>
              <a:t> </a:t>
            </a:r>
            <a:r>
              <a:rPr lang="da-DK" dirty="0" err="1"/>
              <a:t>while</a:t>
            </a:r>
            <a:r>
              <a:rPr lang="da-DK" dirty="0"/>
              <a:t> R1 is </a:t>
            </a:r>
            <a:r>
              <a:rPr lang="da-DK" dirty="0" err="1"/>
              <a:t>kept</a:t>
            </a:r>
            <a:r>
              <a:rPr lang="da-DK" dirty="0"/>
              <a:t> at 50R; in most cases a </a:t>
            </a:r>
            <a:r>
              <a:rPr lang="da-DK" dirty="0" err="1"/>
              <a:t>Powermeter</a:t>
            </a:r>
            <a:r>
              <a:rPr lang="da-DK" dirty="0"/>
              <a:t> or </a:t>
            </a:r>
            <a:r>
              <a:rPr lang="da-DK" dirty="0" err="1"/>
              <a:t>SpectrumAnalyzer</a:t>
            </a:r>
            <a:r>
              <a:rPr lang="da-DK" dirty="0"/>
              <a:t> is </a:t>
            </a:r>
            <a:r>
              <a:rPr lang="da-DK" dirty="0" err="1"/>
              <a:t>connected</a:t>
            </a:r>
            <a:r>
              <a:rPr lang="da-DK" dirty="0"/>
              <a:t> </a:t>
            </a:r>
            <a:r>
              <a:rPr lang="da-DK" dirty="0" err="1"/>
              <a:t>here</a:t>
            </a:r>
            <a:r>
              <a:rPr lang="da-DK" dirty="0"/>
              <a:t>. </a:t>
            </a:r>
          </a:p>
          <a:p>
            <a:endParaRPr lang="da-DK" dirty="0"/>
          </a:p>
        </p:txBody>
      </p:sp>
      <p:sp>
        <p:nvSpPr>
          <p:cNvPr id="2" name="Title 1">
            <a:extLst>
              <a:ext uri="{FF2B5EF4-FFF2-40B4-BE49-F238E27FC236}">
                <a16:creationId xmlns:a16="http://schemas.microsoft.com/office/drawing/2014/main" id="{0FF989A5-7D6A-4328-B6E4-5887C719B650}"/>
              </a:ext>
            </a:extLst>
          </p:cNvPr>
          <p:cNvSpPr>
            <a:spLocks noGrp="1"/>
          </p:cNvSpPr>
          <p:nvPr>
            <p:ph type="title"/>
          </p:nvPr>
        </p:nvSpPr>
        <p:spPr>
          <a:xfrm>
            <a:off x="120580" y="113916"/>
            <a:ext cx="11826910" cy="563355"/>
          </a:xfrm>
        </p:spPr>
        <p:txBody>
          <a:bodyPr>
            <a:normAutofit fontScale="90000"/>
          </a:bodyPr>
          <a:lstStyle/>
          <a:p>
            <a:r>
              <a:rPr lang="da-DK" dirty="0" err="1"/>
              <a:t>What</a:t>
            </a:r>
            <a:r>
              <a:rPr lang="da-DK" dirty="0"/>
              <a:t> is </a:t>
            </a:r>
            <a:r>
              <a:rPr lang="da-DK" dirty="0" err="1"/>
              <a:t>loadpull</a:t>
            </a:r>
            <a:endParaRPr lang="da-DK" sz="3100" dirty="0"/>
          </a:p>
        </p:txBody>
      </p:sp>
      <p:sp>
        <p:nvSpPr>
          <p:cNvPr id="3" name="Slide Number Placeholder 2">
            <a:extLst>
              <a:ext uri="{FF2B5EF4-FFF2-40B4-BE49-F238E27FC236}">
                <a16:creationId xmlns:a16="http://schemas.microsoft.com/office/drawing/2014/main" id="{6D416920-26C8-449E-89E5-CF4CEEE6B14D}"/>
              </a:ext>
            </a:extLst>
          </p:cNvPr>
          <p:cNvSpPr>
            <a:spLocks noGrp="1"/>
          </p:cNvSpPr>
          <p:nvPr>
            <p:ph type="sldNum" sz="quarter" idx="12"/>
          </p:nvPr>
        </p:nvSpPr>
        <p:spPr/>
        <p:txBody>
          <a:bodyPr/>
          <a:lstStyle/>
          <a:p>
            <a:fld id="{3CE13DFA-FF72-40D1-A8F1-405256624AEA}" type="slidenum">
              <a:rPr lang="da-DK" smtClean="0"/>
              <a:t>5</a:t>
            </a:fld>
            <a:endParaRPr lang="da-DK"/>
          </a:p>
        </p:txBody>
      </p:sp>
      <p:pic>
        <p:nvPicPr>
          <p:cNvPr id="11" name="Picture 10">
            <a:extLst>
              <a:ext uri="{FF2B5EF4-FFF2-40B4-BE49-F238E27FC236}">
                <a16:creationId xmlns:a16="http://schemas.microsoft.com/office/drawing/2014/main" id="{23ED36AB-1084-4CEE-A518-A9C6DF5DE37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2924" y="3138608"/>
            <a:ext cx="3607254" cy="3340050"/>
          </a:xfrm>
          <a:prstGeom prst="rect">
            <a:avLst/>
          </a:prstGeom>
        </p:spPr>
      </p:pic>
      <p:sp>
        <p:nvSpPr>
          <p:cNvPr id="12" name="TextBox 11">
            <a:extLst>
              <a:ext uri="{FF2B5EF4-FFF2-40B4-BE49-F238E27FC236}">
                <a16:creationId xmlns:a16="http://schemas.microsoft.com/office/drawing/2014/main" id="{CDB3705B-F1E7-4799-860F-B73D4EA1D887}"/>
              </a:ext>
            </a:extLst>
          </p:cNvPr>
          <p:cNvSpPr txBox="1"/>
          <p:nvPr/>
        </p:nvSpPr>
        <p:spPr>
          <a:xfrm>
            <a:off x="4405188" y="3428999"/>
            <a:ext cx="2024188" cy="2585323"/>
          </a:xfrm>
          <a:prstGeom prst="rect">
            <a:avLst/>
          </a:prstGeom>
          <a:noFill/>
        </p:spPr>
        <p:txBody>
          <a:bodyPr wrap="square" rtlCol="0">
            <a:spAutoFit/>
          </a:bodyPr>
          <a:lstStyle/>
          <a:p>
            <a:r>
              <a:rPr lang="da-DK" dirty="0"/>
              <a:t>The impedance presented to the DUT at P1 or P2 will cover the SmithChart like this, for an swept SWR of 1to8 step1, and phase 0to360 step30.</a:t>
            </a:r>
          </a:p>
        </p:txBody>
      </p:sp>
    </p:spTree>
    <p:extLst>
      <p:ext uri="{BB962C8B-B14F-4D97-AF65-F5344CB8AC3E}">
        <p14:creationId xmlns:p14="http://schemas.microsoft.com/office/powerpoint/2010/main" val="36268559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259229C-2CF7-45A9-8460-7E012371C688}"/>
              </a:ext>
            </a:extLst>
          </p:cNvPr>
          <p:cNvSpPr txBox="1"/>
          <p:nvPr/>
        </p:nvSpPr>
        <p:spPr>
          <a:xfrm>
            <a:off x="1020469" y="1245597"/>
            <a:ext cx="4899615" cy="1754326"/>
          </a:xfrm>
          <a:prstGeom prst="rect">
            <a:avLst/>
          </a:prstGeom>
          <a:noFill/>
        </p:spPr>
        <p:txBody>
          <a:bodyPr wrap="square" rtlCol="0">
            <a:spAutoFit/>
          </a:bodyPr>
          <a:lstStyle/>
          <a:p>
            <a:r>
              <a:rPr lang="da-DK" dirty="0"/>
              <a:t>The following shows the characteristics of the pcb trace on the testboard that has been used to characterize the Aurora5 RF4 PA. </a:t>
            </a:r>
          </a:p>
          <a:p>
            <a:r>
              <a:rPr lang="da-DK" dirty="0"/>
              <a:t>One should think that this has a decent performance, as e.g. a 24.6dB returnloss sounds quite OK.......</a:t>
            </a:r>
          </a:p>
        </p:txBody>
      </p:sp>
      <p:sp>
        <p:nvSpPr>
          <p:cNvPr id="2" name="Title 1">
            <a:extLst>
              <a:ext uri="{FF2B5EF4-FFF2-40B4-BE49-F238E27FC236}">
                <a16:creationId xmlns:a16="http://schemas.microsoft.com/office/drawing/2014/main" id="{0FF989A5-7D6A-4328-B6E4-5887C719B650}"/>
              </a:ext>
            </a:extLst>
          </p:cNvPr>
          <p:cNvSpPr>
            <a:spLocks noGrp="1"/>
          </p:cNvSpPr>
          <p:nvPr>
            <p:ph type="title"/>
          </p:nvPr>
        </p:nvSpPr>
        <p:spPr>
          <a:xfrm>
            <a:off x="120580" y="113916"/>
            <a:ext cx="11826910" cy="1022410"/>
          </a:xfrm>
        </p:spPr>
        <p:txBody>
          <a:bodyPr>
            <a:normAutofit/>
          </a:bodyPr>
          <a:lstStyle/>
          <a:p>
            <a:r>
              <a:rPr lang="da-DK" dirty="0"/>
              <a:t>The importance of good cables / pcb traces</a:t>
            </a:r>
            <a:endParaRPr lang="da-DK" sz="3100" dirty="0"/>
          </a:p>
        </p:txBody>
      </p:sp>
      <p:sp>
        <p:nvSpPr>
          <p:cNvPr id="12" name="TextBox 11">
            <a:extLst>
              <a:ext uri="{FF2B5EF4-FFF2-40B4-BE49-F238E27FC236}">
                <a16:creationId xmlns:a16="http://schemas.microsoft.com/office/drawing/2014/main" id="{016E9E64-AF90-42BD-AF14-48CCB9B19B92}"/>
              </a:ext>
            </a:extLst>
          </p:cNvPr>
          <p:cNvSpPr txBox="1"/>
          <p:nvPr/>
        </p:nvSpPr>
        <p:spPr>
          <a:xfrm>
            <a:off x="499730" y="3653142"/>
            <a:ext cx="4196229" cy="2862322"/>
          </a:xfrm>
          <a:prstGeom prst="rect">
            <a:avLst/>
          </a:prstGeom>
          <a:noFill/>
        </p:spPr>
        <p:txBody>
          <a:bodyPr wrap="square" rtlCol="0">
            <a:spAutoFit/>
          </a:bodyPr>
          <a:lstStyle/>
          <a:p>
            <a:r>
              <a:rPr lang="da-DK" dirty="0"/>
              <a:t>But, </a:t>
            </a:r>
            <a:r>
              <a:rPr lang="da-DK" dirty="0" err="1"/>
              <a:t>when</a:t>
            </a:r>
            <a:r>
              <a:rPr lang="da-DK" dirty="0"/>
              <a:t> </a:t>
            </a:r>
            <a:r>
              <a:rPr lang="da-DK" dirty="0" err="1"/>
              <a:t>we</a:t>
            </a:r>
            <a:r>
              <a:rPr lang="da-DK" dirty="0"/>
              <a:t> </a:t>
            </a:r>
            <a:r>
              <a:rPr lang="da-DK" dirty="0" err="1"/>
              <a:t>would</a:t>
            </a:r>
            <a:r>
              <a:rPr lang="da-DK" dirty="0"/>
              <a:t> use this board to loadpull the PA with swr=7 (gamma 0.75), the PA would see the following:</a:t>
            </a:r>
          </a:p>
          <a:p>
            <a:pPr marL="285750" indent="-285750">
              <a:buFont typeface="Arial" panose="020B0604020202020204" pitchFamily="34" charset="0"/>
              <a:buChar char="•"/>
            </a:pPr>
            <a:r>
              <a:rPr lang="da-DK" dirty="0"/>
              <a:t>The swr is varying substantially over phase. The not-exact 50R line essentially offsets the center of the gamma circle.</a:t>
            </a:r>
          </a:p>
          <a:p>
            <a:pPr marL="285750" indent="-285750">
              <a:buFont typeface="Arial" panose="020B0604020202020204" pitchFamily="34" charset="0"/>
              <a:buChar char="•"/>
            </a:pPr>
            <a:r>
              <a:rPr lang="da-DK" dirty="0"/>
              <a:t>The swr is always lower than 7, because the resistive loss (back and forth) reduces the radius of the circle.</a:t>
            </a:r>
          </a:p>
        </p:txBody>
      </p:sp>
      <p:sp>
        <p:nvSpPr>
          <p:cNvPr id="3" name="Slide Number Placeholder 2">
            <a:extLst>
              <a:ext uri="{FF2B5EF4-FFF2-40B4-BE49-F238E27FC236}">
                <a16:creationId xmlns:a16="http://schemas.microsoft.com/office/drawing/2014/main" id="{10910D97-EBB5-493A-AACB-56C229C0E08D}"/>
              </a:ext>
            </a:extLst>
          </p:cNvPr>
          <p:cNvSpPr>
            <a:spLocks noGrp="1"/>
          </p:cNvSpPr>
          <p:nvPr>
            <p:ph type="sldNum" sz="quarter" idx="12"/>
          </p:nvPr>
        </p:nvSpPr>
        <p:spPr/>
        <p:txBody>
          <a:bodyPr/>
          <a:lstStyle/>
          <a:p>
            <a:fld id="{3CE13DFA-FF72-40D1-A8F1-405256624AEA}" type="slidenum">
              <a:rPr lang="da-DK" smtClean="0"/>
              <a:t>6</a:t>
            </a:fld>
            <a:endParaRPr lang="da-DK"/>
          </a:p>
        </p:txBody>
      </p:sp>
      <p:pic>
        <p:nvPicPr>
          <p:cNvPr id="6" name="Picture 5"/>
          <p:cNvPicPr>
            <a:picLocks noChangeAspect="1"/>
          </p:cNvPicPr>
          <p:nvPr/>
        </p:nvPicPr>
        <p:blipFill>
          <a:blip r:embed="rId2"/>
          <a:stretch>
            <a:fillRect/>
          </a:stretch>
        </p:blipFill>
        <p:spPr>
          <a:xfrm>
            <a:off x="8270950" y="3845618"/>
            <a:ext cx="2561854" cy="2522441"/>
          </a:xfrm>
          <a:prstGeom prst="rect">
            <a:avLst/>
          </a:prstGeom>
        </p:spPr>
      </p:pic>
      <p:pic>
        <p:nvPicPr>
          <p:cNvPr id="7" name="Picture 6"/>
          <p:cNvPicPr>
            <a:picLocks noChangeAspect="1"/>
          </p:cNvPicPr>
          <p:nvPr/>
        </p:nvPicPr>
        <p:blipFill>
          <a:blip r:embed="rId3"/>
          <a:stretch>
            <a:fillRect/>
          </a:stretch>
        </p:blipFill>
        <p:spPr>
          <a:xfrm>
            <a:off x="4865784" y="3869037"/>
            <a:ext cx="3235341" cy="2499022"/>
          </a:xfrm>
          <a:prstGeom prst="rect">
            <a:avLst/>
          </a:prstGeom>
        </p:spPr>
      </p:pic>
      <p:pic>
        <p:nvPicPr>
          <p:cNvPr id="10" name="Picture 9"/>
          <p:cNvPicPr>
            <a:picLocks noChangeAspect="1"/>
          </p:cNvPicPr>
          <p:nvPr/>
        </p:nvPicPr>
        <p:blipFill>
          <a:blip r:embed="rId4"/>
          <a:stretch>
            <a:fillRect/>
          </a:stretch>
        </p:blipFill>
        <p:spPr>
          <a:xfrm>
            <a:off x="5915137" y="853777"/>
            <a:ext cx="4371975" cy="2638425"/>
          </a:xfrm>
          <a:prstGeom prst="rect">
            <a:avLst/>
          </a:prstGeom>
        </p:spPr>
      </p:pic>
    </p:spTree>
    <p:extLst>
      <p:ext uri="{BB962C8B-B14F-4D97-AF65-F5344CB8AC3E}">
        <p14:creationId xmlns:p14="http://schemas.microsoft.com/office/powerpoint/2010/main" val="13663648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259229C-2CF7-45A9-8460-7E012371C688}"/>
              </a:ext>
            </a:extLst>
          </p:cNvPr>
          <p:cNvSpPr txBox="1"/>
          <p:nvPr/>
        </p:nvSpPr>
        <p:spPr>
          <a:xfrm>
            <a:off x="535172" y="906601"/>
            <a:ext cx="11121656" cy="5632311"/>
          </a:xfrm>
          <a:prstGeom prst="rect">
            <a:avLst/>
          </a:prstGeom>
          <a:noFill/>
        </p:spPr>
        <p:txBody>
          <a:bodyPr wrap="square" rtlCol="0">
            <a:spAutoFit/>
          </a:bodyPr>
          <a:lstStyle/>
          <a:p>
            <a:r>
              <a:rPr lang="da-DK" dirty="0"/>
              <a:t>For transmitters that are not in a deep nonlinear mode, or transmitters that have some filtering in the output (which is valid for nearly all PAs with harmonics lower than -15dBC), output matching can be optimized separately for Fundamental and Harmonics. </a:t>
            </a:r>
          </a:p>
          <a:p>
            <a:r>
              <a:rPr lang="da-DK" dirty="0"/>
              <a:t>This makes it a less imposible job, as we don’t have to test all combinations, so </a:t>
            </a:r>
            <a:r>
              <a:rPr lang="da-DK" dirty="0" err="1"/>
              <a:t>firstly</a:t>
            </a:r>
            <a:r>
              <a:rPr lang="da-DK" dirty="0"/>
              <a:t> </a:t>
            </a:r>
            <a:r>
              <a:rPr lang="da-DK" dirty="0" err="1"/>
              <a:t>we</a:t>
            </a:r>
            <a:r>
              <a:rPr lang="da-DK" dirty="0"/>
              <a:t> </a:t>
            </a:r>
            <a:r>
              <a:rPr lang="da-DK" dirty="0" err="1"/>
              <a:t>can</a:t>
            </a:r>
            <a:r>
              <a:rPr lang="da-DK" dirty="0"/>
              <a:t> do loadpull on the Fundamental while keeping harmonic load at 50Ohms, then keep the Fundamental impedance at the optimal spot </a:t>
            </a:r>
            <a:r>
              <a:rPr lang="da-DK" dirty="0" err="1"/>
              <a:t>while</a:t>
            </a:r>
            <a:r>
              <a:rPr lang="da-DK" dirty="0"/>
              <a:t> </a:t>
            </a:r>
            <a:r>
              <a:rPr lang="da-DK" dirty="0" err="1"/>
              <a:t>doing</a:t>
            </a:r>
            <a:r>
              <a:rPr lang="da-DK" dirty="0"/>
              <a:t> </a:t>
            </a:r>
            <a:r>
              <a:rPr lang="da-DK" dirty="0" err="1"/>
              <a:t>loadpull</a:t>
            </a:r>
            <a:r>
              <a:rPr lang="da-DK" dirty="0"/>
              <a:t> on the harmonics.</a:t>
            </a:r>
          </a:p>
          <a:p>
            <a:r>
              <a:rPr lang="da-DK" dirty="0"/>
              <a:t>For our DUT, only the 2nd harmonic is causing problems, which makes it even easier.</a:t>
            </a:r>
          </a:p>
          <a:p>
            <a:r>
              <a:rPr lang="da-DK" dirty="0"/>
              <a:t>Fundamental loadpull influences P_out, Current and Harmonics. </a:t>
            </a:r>
          </a:p>
          <a:p>
            <a:r>
              <a:rPr lang="da-DK" dirty="0"/>
              <a:t>2nd harmonic loadpull influences only the level of the 2nd harmonic.</a:t>
            </a:r>
          </a:p>
          <a:p>
            <a:endParaRPr lang="da-DK" dirty="0"/>
          </a:p>
          <a:p>
            <a:r>
              <a:rPr lang="da-DK" dirty="0"/>
              <a:t>When doing fundamental loadpull, it is </a:t>
            </a:r>
            <a:r>
              <a:rPr lang="da-DK" dirty="0" err="1"/>
              <a:t>is</a:t>
            </a:r>
            <a:r>
              <a:rPr lang="da-DK" dirty="0"/>
              <a:t> </a:t>
            </a:r>
            <a:r>
              <a:rPr lang="da-DK" dirty="0" err="1"/>
              <a:t>problematic</a:t>
            </a:r>
            <a:r>
              <a:rPr lang="da-DK" dirty="0"/>
              <a:t> to just </a:t>
            </a:r>
            <a:r>
              <a:rPr lang="da-DK" dirty="0" err="1"/>
              <a:t>use</a:t>
            </a:r>
            <a:r>
              <a:rPr lang="da-DK" dirty="0"/>
              <a:t> a tuner directly at the transmitter output, because tuning the load impedance will vary the impedance of both the Fundamental and the Harmonics, unless a special setup is used. Some solutions are listed on the next page.</a:t>
            </a:r>
          </a:p>
          <a:p>
            <a:endParaRPr lang="da-DK" dirty="0"/>
          </a:p>
          <a:p>
            <a:r>
              <a:rPr lang="da-DK" i="1" u="sng" dirty="0"/>
              <a:t>Loadpull in </a:t>
            </a:r>
            <a:r>
              <a:rPr lang="en-US" i="1" u="sng" dirty="0"/>
              <a:t>general:</a:t>
            </a:r>
          </a:p>
          <a:p>
            <a:r>
              <a:rPr lang="en-US" i="1" dirty="0"/>
              <a:t>Be careful! It will pay off to consider carefully how to do every step.</a:t>
            </a:r>
          </a:p>
          <a:p>
            <a:r>
              <a:rPr lang="en-US" i="1" dirty="0"/>
              <a:t>There are MANY ways you can make errors, e.g. by forgetting to change the marker frequency on the NWA, having the wrong offset etc. </a:t>
            </a:r>
          </a:p>
          <a:p>
            <a:r>
              <a:rPr lang="en-US" i="1" dirty="0"/>
              <a:t>Also use good cables with very low </a:t>
            </a:r>
            <a:r>
              <a:rPr lang="en-US" i="1" dirty="0" err="1"/>
              <a:t>swr</a:t>
            </a:r>
            <a:r>
              <a:rPr lang="en-US" i="1" dirty="0"/>
              <a:t>, and padding with attenuators, in order to avoid ripple over frequency in the complete setup. That makes life easier when calibrating at different frequencies</a:t>
            </a:r>
            <a:r>
              <a:rPr lang="en-US" dirty="0"/>
              <a:t>.</a:t>
            </a:r>
          </a:p>
        </p:txBody>
      </p:sp>
      <p:sp>
        <p:nvSpPr>
          <p:cNvPr id="2" name="Title 1">
            <a:extLst>
              <a:ext uri="{FF2B5EF4-FFF2-40B4-BE49-F238E27FC236}">
                <a16:creationId xmlns:a16="http://schemas.microsoft.com/office/drawing/2014/main" id="{0FF989A5-7D6A-4328-B6E4-5887C719B650}"/>
              </a:ext>
            </a:extLst>
          </p:cNvPr>
          <p:cNvSpPr>
            <a:spLocks noGrp="1"/>
          </p:cNvSpPr>
          <p:nvPr>
            <p:ph type="title"/>
          </p:nvPr>
        </p:nvSpPr>
        <p:spPr>
          <a:xfrm>
            <a:off x="120580" y="113916"/>
            <a:ext cx="11826910" cy="563355"/>
          </a:xfrm>
        </p:spPr>
        <p:txBody>
          <a:bodyPr>
            <a:normAutofit fontScale="90000"/>
          </a:bodyPr>
          <a:lstStyle/>
          <a:p>
            <a:r>
              <a:rPr lang="da-DK" dirty="0"/>
              <a:t>Module optimal output Z, measured with Loadpull.</a:t>
            </a:r>
            <a:endParaRPr lang="da-DK" sz="3100" dirty="0"/>
          </a:p>
        </p:txBody>
      </p:sp>
      <p:sp>
        <p:nvSpPr>
          <p:cNvPr id="3" name="Slide Number Placeholder 2">
            <a:extLst>
              <a:ext uri="{FF2B5EF4-FFF2-40B4-BE49-F238E27FC236}">
                <a16:creationId xmlns:a16="http://schemas.microsoft.com/office/drawing/2014/main" id="{6D416920-26C8-449E-89E5-CF4CEEE6B14D}"/>
              </a:ext>
            </a:extLst>
          </p:cNvPr>
          <p:cNvSpPr>
            <a:spLocks noGrp="1"/>
          </p:cNvSpPr>
          <p:nvPr>
            <p:ph type="sldNum" sz="quarter" idx="12"/>
          </p:nvPr>
        </p:nvSpPr>
        <p:spPr/>
        <p:txBody>
          <a:bodyPr/>
          <a:lstStyle/>
          <a:p>
            <a:fld id="{3CE13DFA-FF72-40D1-A8F1-405256624AEA}" type="slidenum">
              <a:rPr lang="da-DK" smtClean="0"/>
              <a:t>7</a:t>
            </a:fld>
            <a:endParaRPr lang="da-DK"/>
          </a:p>
        </p:txBody>
      </p:sp>
    </p:spTree>
    <p:extLst>
      <p:ext uri="{BB962C8B-B14F-4D97-AF65-F5344CB8AC3E}">
        <p14:creationId xmlns:p14="http://schemas.microsoft.com/office/powerpoint/2010/main" val="25951640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6D63912-187A-43CC-B99C-FDFFEED776D7}"/>
              </a:ext>
            </a:extLst>
          </p:cNvPr>
          <p:cNvSpPr>
            <a:spLocks noGrp="1"/>
          </p:cNvSpPr>
          <p:nvPr>
            <p:ph type="sldNum" sz="quarter" idx="12"/>
          </p:nvPr>
        </p:nvSpPr>
        <p:spPr>
          <a:xfrm>
            <a:off x="8610600" y="6362611"/>
            <a:ext cx="2743200" cy="365125"/>
          </a:xfrm>
        </p:spPr>
        <p:txBody>
          <a:bodyPr/>
          <a:lstStyle/>
          <a:p>
            <a:fld id="{3CE13DFA-FF72-40D1-A8F1-405256624AEA}" type="slidenum">
              <a:rPr lang="da-DK" smtClean="0"/>
              <a:t>8</a:t>
            </a:fld>
            <a:endParaRPr lang="da-DK"/>
          </a:p>
        </p:txBody>
      </p:sp>
      <p:pic>
        <p:nvPicPr>
          <p:cNvPr id="4" name="Picture 3">
            <a:extLst>
              <a:ext uri="{FF2B5EF4-FFF2-40B4-BE49-F238E27FC236}">
                <a16:creationId xmlns:a16="http://schemas.microsoft.com/office/drawing/2014/main" id="{222A6726-F159-46C8-B279-11A0F2067887}"/>
              </a:ext>
            </a:extLst>
          </p:cNvPr>
          <p:cNvPicPr>
            <a:picLocks noChangeAspect="1"/>
          </p:cNvPicPr>
          <p:nvPr/>
        </p:nvPicPr>
        <p:blipFill>
          <a:blip r:embed="rId3"/>
          <a:stretch>
            <a:fillRect/>
          </a:stretch>
        </p:blipFill>
        <p:spPr>
          <a:xfrm>
            <a:off x="22034" y="265207"/>
            <a:ext cx="6906589" cy="6462529"/>
          </a:xfrm>
          <a:prstGeom prst="rect">
            <a:avLst/>
          </a:prstGeom>
        </p:spPr>
      </p:pic>
      <p:sp>
        <p:nvSpPr>
          <p:cNvPr id="2" name="Title 1">
            <a:extLst>
              <a:ext uri="{FF2B5EF4-FFF2-40B4-BE49-F238E27FC236}">
                <a16:creationId xmlns:a16="http://schemas.microsoft.com/office/drawing/2014/main" id="{0FF989A5-7D6A-4328-B6E4-5887C719B650}"/>
              </a:ext>
            </a:extLst>
          </p:cNvPr>
          <p:cNvSpPr>
            <a:spLocks noGrp="1"/>
          </p:cNvSpPr>
          <p:nvPr>
            <p:ph type="title"/>
          </p:nvPr>
        </p:nvSpPr>
        <p:spPr>
          <a:xfrm>
            <a:off x="22033" y="19520"/>
            <a:ext cx="6906589" cy="501473"/>
          </a:xfrm>
          <a:solidFill>
            <a:schemeClr val="bg1"/>
          </a:solidFill>
          <a:ln>
            <a:solidFill>
              <a:schemeClr val="accent1"/>
            </a:solidFill>
          </a:ln>
        </p:spPr>
        <p:txBody>
          <a:bodyPr>
            <a:normAutofit fontScale="90000"/>
          </a:bodyPr>
          <a:lstStyle/>
          <a:p>
            <a:r>
              <a:rPr lang="da-DK" dirty="0" err="1"/>
              <a:t>Commonly</a:t>
            </a:r>
            <a:r>
              <a:rPr lang="da-DK" dirty="0"/>
              <a:t> used Loadpull setups</a:t>
            </a:r>
            <a:endParaRPr lang="da-DK" sz="3100" dirty="0"/>
          </a:p>
        </p:txBody>
      </p:sp>
      <p:sp>
        <p:nvSpPr>
          <p:cNvPr id="7" name="TextBox 6">
            <a:extLst>
              <a:ext uri="{FF2B5EF4-FFF2-40B4-BE49-F238E27FC236}">
                <a16:creationId xmlns:a16="http://schemas.microsoft.com/office/drawing/2014/main" id="{016E9E64-AF90-42BD-AF14-48CCB9B19B92}"/>
              </a:ext>
            </a:extLst>
          </p:cNvPr>
          <p:cNvSpPr txBox="1"/>
          <p:nvPr/>
        </p:nvSpPr>
        <p:spPr>
          <a:xfrm>
            <a:off x="7219507" y="74426"/>
            <a:ext cx="4929447" cy="1200329"/>
          </a:xfrm>
          <a:prstGeom prst="rect">
            <a:avLst/>
          </a:prstGeom>
          <a:noFill/>
        </p:spPr>
        <p:txBody>
          <a:bodyPr wrap="square" rtlCol="0">
            <a:spAutoFit/>
          </a:bodyPr>
          <a:lstStyle/>
          <a:p>
            <a:r>
              <a:rPr lang="da-DK" u="sng" dirty="0"/>
              <a:t>Our Fundamental Loadpull </a:t>
            </a:r>
            <a:r>
              <a:rPr lang="da-DK" u="sng" dirty="0" err="1"/>
              <a:t>setup</a:t>
            </a:r>
            <a:r>
              <a:rPr lang="da-DK" u="sng" dirty="0"/>
              <a:t>:</a:t>
            </a:r>
            <a:endParaRPr lang="da-DK" sz="3100" u="sng" dirty="0"/>
          </a:p>
          <a:p>
            <a:r>
              <a:rPr lang="da-DK" dirty="0"/>
              <a:t>① Fundamental= </a:t>
            </a:r>
            <a:r>
              <a:rPr lang="da-DK" dirty="0" err="1"/>
              <a:t>Maury</a:t>
            </a:r>
            <a:r>
              <a:rPr lang="da-DK" dirty="0"/>
              <a:t> 8045N </a:t>
            </a:r>
            <a:r>
              <a:rPr lang="da-DK" dirty="0" err="1"/>
              <a:t>directly</a:t>
            </a:r>
            <a:r>
              <a:rPr lang="da-DK" dirty="0"/>
              <a:t>. </a:t>
            </a:r>
          </a:p>
          <a:p>
            <a:r>
              <a:rPr lang="da-DK" dirty="0"/>
              <a:t>② 2nd harm= </a:t>
            </a:r>
            <a:r>
              <a:rPr lang="da-DK" dirty="0" err="1"/>
              <a:t>When</a:t>
            </a:r>
            <a:r>
              <a:rPr lang="da-DK" dirty="0"/>
              <a:t> the hi-</a:t>
            </a:r>
            <a:r>
              <a:rPr lang="da-DK" dirty="0" err="1"/>
              <a:t>freq</a:t>
            </a:r>
            <a:r>
              <a:rPr lang="da-DK" dirty="0"/>
              <a:t> probe is </a:t>
            </a:r>
            <a:r>
              <a:rPr lang="da-DK" dirty="0" err="1"/>
              <a:t>fully</a:t>
            </a:r>
            <a:r>
              <a:rPr lang="da-DK" dirty="0"/>
              <a:t> out, the 2nd </a:t>
            </a:r>
            <a:r>
              <a:rPr lang="da-DK" dirty="0" err="1"/>
              <a:t>harmonic</a:t>
            </a:r>
            <a:r>
              <a:rPr lang="da-DK" dirty="0"/>
              <a:t> </a:t>
            </a:r>
            <a:r>
              <a:rPr lang="da-DK" dirty="0" err="1"/>
              <a:t>swr</a:t>
            </a:r>
            <a:r>
              <a:rPr lang="da-DK" dirty="0"/>
              <a:t> is &lt; 1:1.2 over all </a:t>
            </a:r>
            <a:r>
              <a:rPr lang="da-DK" dirty="0" err="1"/>
              <a:t>phases</a:t>
            </a:r>
            <a:r>
              <a:rPr lang="da-DK" dirty="0"/>
              <a:t>: </a:t>
            </a:r>
          </a:p>
        </p:txBody>
      </p:sp>
      <p:cxnSp>
        <p:nvCxnSpPr>
          <p:cNvPr id="15" name="Straight Arrow Connector 14"/>
          <p:cNvCxnSpPr>
            <a:cxnSpLocks/>
          </p:cNvCxnSpPr>
          <p:nvPr/>
        </p:nvCxnSpPr>
        <p:spPr>
          <a:xfrm>
            <a:off x="4616067" y="903383"/>
            <a:ext cx="2440147" cy="246385"/>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a:cxnSpLocks/>
          </p:cNvCxnSpPr>
          <p:nvPr/>
        </p:nvCxnSpPr>
        <p:spPr>
          <a:xfrm>
            <a:off x="3939702" y="4912468"/>
            <a:ext cx="3279806" cy="88227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016E9E64-AF90-42BD-AF14-48CCB9B19B92}"/>
              </a:ext>
            </a:extLst>
          </p:cNvPr>
          <p:cNvSpPr txBox="1"/>
          <p:nvPr/>
        </p:nvSpPr>
        <p:spPr>
          <a:xfrm>
            <a:off x="7219508" y="5344844"/>
            <a:ext cx="4830924" cy="1200329"/>
          </a:xfrm>
          <a:prstGeom prst="rect">
            <a:avLst/>
          </a:prstGeom>
          <a:noFill/>
        </p:spPr>
        <p:txBody>
          <a:bodyPr wrap="square" rtlCol="0">
            <a:spAutoFit/>
          </a:bodyPr>
          <a:lstStyle/>
          <a:p>
            <a:r>
              <a:rPr lang="da-DK" u="sng" dirty="0"/>
              <a:t>Our Harmonic Loadpull setup, with diplexer:</a:t>
            </a:r>
            <a:endParaRPr lang="da-DK" sz="3100" u="sng" dirty="0"/>
          </a:p>
          <a:p>
            <a:r>
              <a:rPr lang="da-DK" dirty="0"/>
              <a:t>① Fundamental= linestretcher, loaded with shorted variable attenuator. </a:t>
            </a:r>
          </a:p>
          <a:p>
            <a:r>
              <a:rPr lang="da-DK" dirty="0"/>
              <a:t>② 2nd harm= </a:t>
            </a:r>
            <a:r>
              <a:rPr lang="da-DK" dirty="0" err="1"/>
              <a:t>Maury</a:t>
            </a:r>
            <a:r>
              <a:rPr lang="da-DK" dirty="0"/>
              <a:t> 8045N, hi-</a:t>
            </a:r>
            <a:r>
              <a:rPr lang="da-DK" dirty="0" err="1"/>
              <a:t>freq</a:t>
            </a:r>
            <a:r>
              <a:rPr lang="da-DK" dirty="0"/>
              <a:t> probe.</a:t>
            </a:r>
          </a:p>
        </p:txBody>
      </p:sp>
      <p:pic>
        <p:nvPicPr>
          <p:cNvPr id="6" name="Picture 5" descr="Graphical user interface&#10;&#10;Description automatically generated">
            <a:extLst>
              <a:ext uri="{FF2B5EF4-FFF2-40B4-BE49-F238E27FC236}">
                <a16:creationId xmlns:a16="http://schemas.microsoft.com/office/drawing/2014/main" id="{A0852DE7-082F-467A-939D-813BD360411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56214" y="1231249"/>
            <a:ext cx="5081107" cy="3774765"/>
          </a:xfrm>
          <a:prstGeom prst="rect">
            <a:avLst/>
          </a:prstGeom>
        </p:spPr>
      </p:pic>
    </p:spTree>
    <p:extLst>
      <p:ext uri="{BB962C8B-B14F-4D97-AF65-F5344CB8AC3E}">
        <p14:creationId xmlns:p14="http://schemas.microsoft.com/office/powerpoint/2010/main" val="4214112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F989A5-7D6A-4328-B6E4-5887C719B650}"/>
              </a:ext>
            </a:extLst>
          </p:cNvPr>
          <p:cNvSpPr>
            <a:spLocks noGrp="1"/>
          </p:cNvSpPr>
          <p:nvPr>
            <p:ph type="title"/>
          </p:nvPr>
        </p:nvSpPr>
        <p:spPr>
          <a:xfrm>
            <a:off x="120580" y="113916"/>
            <a:ext cx="11826910" cy="563355"/>
          </a:xfrm>
        </p:spPr>
        <p:txBody>
          <a:bodyPr>
            <a:normAutofit fontScale="90000"/>
          </a:bodyPr>
          <a:lstStyle/>
          <a:p>
            <a:r>
              <a:rPr lang="da-DK" dirty="0"/>
              <a:t>Fundamental Loadpull setup</a:t>
            </a:r>
            <a:endParaRPr lang="da-DK" sz="3100" dirty="0"/>
          </a:p>
        </p:txBody>
      </p:sp>
      <p:sp>
        <p:nvSpPr>
          <p:cNvPr id="12" name="TextBox 11">
            <a:extLst>
              <a:ext uri="{FF2B5EF4-FFF2-40B4-BE49-F238E27FC236}">
                <a16:creationId xmlns:a16="http://schemas.microsoft.com/office/drawing/2014/main" id="{016E9E64-AF90-42BD-AF14-48CCB9B19B92}"/>
              </a:ext>
            </a:extLst>
          </p:cNvPr>
          <p:cNvSpPr txBox="1"/>
          <p:nvPr/>
        </p:nvSpPr>
        <p:spPr>
          <a:xfrm>
            <a:off x="315097" y="1048754"/>
            <a:ext cx="11108153" cy="2031325"/>
          </a:xfrm>
          <a:prstGeom prst="rect">
            <a:avLst/>
          </a:prstGeom>
          <a:noFill/>
        </p:spPr>
        <p:txBody>
          <a:bodyPr wrap="square" rtlCol="0">
            <a:spAutoFit/>
          </a:bodyPr>
          <a:lstStyle/>
          <a:p>
            <a:r>
              <a:rPr lang="da-DK" dirty="0"/>
              <a:t>① Fundamental= Maury 8045N directly.  </a:t>
            </a:r>
            <a:r>
              <a:rPr lang="da-DK" i="1" dirty="0"/>
              <a:t>Make </a:t>
            </a:r>
            <a:r>
              <a:rPr lang="da-DK" i="1" dirty="0" err="1"/>
              <a:t>your</a:t>
            </a:r>
            <a:r>
              <a:rPr lang="da-DK" i="1" dirty="0"/>
              <a:t> </a:t>
            </a:r>
            <a:r>
              <a:rPr lang="da-DK" i="1" dirty="0" err="1"/>
              <a:t>own</a:t>
            </a:r>
            <a:r>
              <a:rPr lang="da-DK" i="1" dirty="0"/>
              <a:t> </a:t>
            </a:r>
            <a:r>
              <a:rPr lang="da-DK" i="1" dirty="0" err="1"/>
              <a:t>scale</a:t>
            </a:r>
            <a:r>
              <a:rPr lang="da-DK" i="1" dirty="0"/>
              <a:t>, and </a:t>
            </a:r>
            <a:r>
              <a:rPr lang="da-DK" i="1" dirty="0" err="1"/>
              <a:t>calibrate</a:t>
            </a:r>
            <a:r>
              <a:rPr lang="da-DK" i="1" dirty="0"/>
              <a:t> </a:t>
            </a:r>
            <a:r>
              <a:rPr lang="da-DK" i="1" dirty="0" err="1"/>
              <a:t>phase</a:t>
            </a:r>
            <a:r>
              <a:rPr lang="da-DK" i="1" dirty="0"/>
              <a:t> for </a:t>
            </a:r>
            <a:r>
              <a:rPr lang="da-DK" i="1" dirty="0" err="1"/>
              <a:t>each</a:t>
            </a:r>
            <a:r>
              <a:rPr lang="da-DK" i="1" dirty="0"/>
              <a:t> </a:t>
            </a:r>
            <a:r>
              <a:rPr lang="da-DK" i="1" dirty="0" err="1"/>
              <a:t>frequency</a:t>
            </a:r>
            <a:r>
              <a:rPr lang="da-DK" i="1" dirty="0"/>
              <a:t>.</a:t>
            </a:r>
          </a:p>
          <a:p>
            <a:r>
              <a:rPr lang="da-DK" dirty="0"/>
              <a:t>② 2nd harm= For this tuner model, when the hi-freq probe is fully out, the 2nd harmonic vswr is &lt; 1:1.2 over all phases. Super nice. (valid for the BLE band 2402-2480MHz)</a:t>
            </a:r>
          </a:p>
          <a:p>
            <a:endParaRPr lang="da-DK" dirty="0"/>
          </a:p>
          <a:p>
            <a:r>
              <a:rPr lang="da-DK" dirty="0"/>
              <a:t>During fundamental loadpull, we will measure Pout, Ibatt and Harmonics. </a:t>
            </a:r>
          </a:p>
          <a:p>
            <a:r>
              <a:rPr lang="da-DK" dirty="0"/>
              <a:t>This setup is also used for DUT with built-in BAW filter, where the harmonics can be quite low. That is the reason for the following blocks in the setup:</a:t>
            </a:r>
          </a:p>
        </p:txBody>
      </p:sp>
      <p:sp>
        <p:nvSpPr>
          <p:cNvPr id="3" name="Slide Number Placeholder 2">
            <a:extLst>
              <a:ext uri="{FF2B5EF4-FFF2-40B4-BE49-F238E27FC236}">
                <a16:creationId xmlns:a16="http://schemas.microsoft.com/office/drawing/2014/main" id="{66D63912-187A-43CC-B99C-FDFFEED776D7}"/>
              </a:ext>
            </a:extLst>
          </p:cNvPr>
          <p:cNvSpPr>
            <a:spLocks noGrp="1"/>
          </p:cNvSpPr>
          <p:nvPr>
            <p:ph type="sldNum" sz="quarter" idx="12"/>
          </p:nvPr>
        </p:nvSpPr>
        <p:spPr/>
        <p:txBody>
          <a:bodyPr/>
          <a:lstStyle/>
          <a:p>
            <a:fld id="{3CE13DFA-FF72-40D1-A8F1-405256624AEA}" type="slidenum">
              <a:rPr lang="da-DK" smtClean="0"/>
              <a:t>9</a:t>
            </a:fld>
            <a:endParaRPr lang="da-DK"/>
          </a:p>
        </p:txBody>
      </p:sp>
      <p:pic>
        <p:nvPicPr>
          <p:cNvPr id="9" name="Picture 8"/>
          <p:cNvPicPr>
            <a:picLocks noChangeAspect="1"/>
          </p:cNvPicPr>
          <p:nvPr/>
        </p:nvPicPr>
        <p:blipFill>
          <a:blip r:embed="rId2"/>
          <a:stretch>
            <a:fillRect/>
          </a:stretch>
        </p:blipFill>
        <p:spPr>
          <a:xfrm>
            <a:off x="4570988" y="3001152"/>
            <a:ext cx="7434377" cy="3094196"/>
          </a:xfrm>
          <a:prstGeom prst="rect">
            <a:avLst/>
          </a:prstGeom>
        </p:spPr>
      </p:pic>
      <p:sp>
        <p:nvSpPr>
          <p:cNvPr id="6" name="TextBox 5">
            <a:extLst>
              <a:ext uri="{FF2B5EF4-FFF2-40B4-BE49-F238E27FC236}">
                <a16:creationId xmlns:a16="http://schemas.microsoft.com/office/drawing/2014/main" id="{DE6CEDA2-B965-4B87-BBCF-86D60501F580}"/>
              </a:ext>
            </a:extLst>
          </p:cNvPr>
          <p:cNvSpPr txBox="1"/>
          <p:nvPr/>
        </p:nvSpPr>
        <p:spPr>
          <a:xfrm>
            <a:off x="374899" y="3174563"/>
            <a:ext cx="4196090" cy="2585323"/>
          </a:xfrm>
          <a:prstGeom prst="rect">
            <a:avLst/>
          </a:prstGeom>
          <a:noFill/>
        </p:spPr>
        <p:txBody>
          <a:bodyPr wrap="square" rtlCol="0">
            <a:spAutoFit/>
          </a:bodyPr>
          <a:lstStyle/>
          <a:p>
            <a:pPr marL="285750" indent="-285750">
              <a:buFont typeface="Arial" panose="020B0604020202020204" pitchFamily="34" charset="0"/>
              <a:buChar char="•"/>
            </a:pPr>
            <a:r>
              <a:rPr lang="da-DK" dirty="0"/>
              <a:t>Diplexer to remove the fundamental, in order to obtain sufficient Spectrum Analyser dynamic range.</a:t>
            </a:r>
          </a:p>
          <a:p>
            <a:pPr marL="285750" indent="-285750">
              <a:buFont typeface="Arial" panose="020B0604020202020204" pitchFamily="34" charset="0"/>
              <a:buChar char="•"/>
            </a:pPr>
            <a:r>
              <a:rPr lang="da-DK" dirty="0"/>
              <a:t>Extern trigger for the Spectrum Analyser, to obtain easy triggering during weak signals.</a:t>
            </a:r>
          </a:p>
          <a:p>
            <a:pPr marL="285750" indent="-285750">
              <a:buFont typeface="Arial" panose="020B0604020202020204" pitchFamily="34" charset="0"/>
              <a:buChar char="•"/>
            </a:pPr>
            <a:r>
              <a:rPr lang="da-DK" dirty="0"/>
              <a:t>Extra attenuator in front of the Power Meter,  to reduce backwards harmonics generated by its detector.                             </a:t>
            </a:r>
          </a:p>
        </p:txBody>
      </p:sp>
    </p:spTree>
    <p:extLst>
      <p:ext uri="{BB962C8B-B14F-4D97-AF65-F5344CB8AC3E}">
        <p14:creationId xmlns:p14="http://schemas.microsoft.com/office/powerpoint/2010/main" val="14460947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12713</TotalTime>
  <Words>4939</Words>
  <Application>Microsoft Office PowerPoint</Application>
  <PresentationFormat>Widescreen</PresentationFormat>
  <Paragraphs>319</Paragraphs>
  <Slides>36</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36</vt:i4>
      </vt:variant>
    </vt:vector>
  </HeadingPairs>
  <TitlesOfParts>
    <vt:vector size="42" baseType="lpstr">
      <vt:lpstr>Arial</vt:lpstr>
      <vt:lpstr>Calibri</vt:lpstr>
      <vt:lpstr>Calibri Light</vt:lpstr>
      <vt:lpstr>Cambria Math</vt:lpstr>
      <vt:lpstr>Symbol</vt:lpstr>
      <vt:lpstr>Office Theme</vt:lpstr>
      <vt:lpstr>A Guide to Loadpull </vt:lpstr>
      <vt:lpstr>The Panacea DUT; its RF front-end circuit</vt:lpstr>
      <vt:lpstr>Module output Z, measured with NWA (R&amp;S ZVB8)</vt:lpstr>
      <vt:lpstr>Match of Module output</vt:lpstr>
      <vt:lpstr>What is loadpull</vt:lpstr>
      <vt:lpstr>The importance of good cables / pcb traces</vt:lpstr>
      <vt:lpstr>Module optimal output Z, measured with Loadpull.</vt:lpstr>
      <vt:lpstr>Commonly used Loadpull setups</vt:lpstr>
      <vt:lpstr>Fundamental Loadpull setup</vt:lpstr>
      <vt:lpstr>Fundamental Loadpull setup</vt:lpstr>
      <vt:lpstr>Reference planes</vt:lpstr>
      <vt:lpstr>DUT pigtails</vt:lpstr>
      <vt:lpstr>DUT pigtail length</vt:lpstr>
      <vt:lpstr>Deembedding for loadpull calibration</vt:lpstr>
      <vt:lpstr>Measurement of harmonics </vt:lpstr>
      <vt:lpstr>Measurement of current/efficiency (Aurora5cs4 specific)</vt:lpstr>
      <vt:lpstr>2nd Harmonic Loadpull setup</vt:lpstr>
      <vt:lpstr>HiTxPow Module Loadpull setup</vt:lpstr>
      <vt:lpstr>The importance of a good diplexer</vt:lpstr>
      <vt:lpstr>Loss calibration</vt:lpstr>
      <vt:lpstr>Example of Fundamental loadpull results</vt:lpstr>
      <vt:lpstr>Example of Harmonic loadpull results</vt:lpstr>
      <vt:lpstr>Example of matching to the best spot found with loadpull</vt:lpstr>
      <vt:lpstr>Check of the matching, by loadpull at antenna Ref.plane</vt:lpstr>
      <vt:lpstr>Module load when loadpulled at antenna port</vt:lpstr>
      <vt:lpstr>On- Ear Module load</vt:lpstr>
      <vt:lpstr>On-Ear Module load; optimizing the match</vt:lpstr>
      <vt:lpstr>On-Ear Module load and contours</vt:lpstr>
      <vt:lpstr>Freespace Module load</vt:lpstr>
      <vt:lpstr>Freespace Module load and contours</vt:lpstr>
      <vt:lpstr>Antenna impedance and current consumption</vt:lpstr>
      <vt:lpstr>Bonus material</vt:lpstr>
      <vt:lpstr>RF toolbox with QucsStudio</vt:lpstr>
      <vt:lpstr>Use of Python for plotting of loadpull data</vt:lpstr>
      <vt:lpstr>Alternative Smith Tube etc. for 3D plotting of loadpull data with Python</vt:lpstr>
      <vt:lpstr>Deeembedding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Witvliet (ROWI)</dc:creator>
  <cp:lastModifiedBy>Robert Witvliet (ROWI)</cp:lastModifiedBy>
  <cp:revision>396</cp:revision>
  <dcterms:created xsi:type="dcterms:W3CDTF">2020-06-25T13:18:43Z</dcterms:created>
  <dcterms:modified xsi:type="dcterms:W3CDTF">2021-12-21T06:00:00Z</dcterms:modified>
</cp:coreProperties>
</file>